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i8fZFbms2cs/IiH8kl9yhIJZO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2514" y="-7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customschemas.google.com/relationships/presentationmetadata" Target="metadata"/><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60372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cc492d11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g5cc492d11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cc4e8ffc2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5cc4e8ffc2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cc4e8ffc2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5cc4e8ffc2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cc4e8ffc2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5cc4e8ffc2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cc4e8ffc2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5cc4e8ffc2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cc4e8ffc2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5cc4e8ffc2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d4a55319a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5d4a55319a_0_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cc4e8ffc2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5cc4e8ffc2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cc492d11c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5cc492d11c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cc4e8ffc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5cc4e8ffc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cc4e8ffc2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5cc4e8ffc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cc4e8ffc2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5cc4e8ffc2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cc4e8ffc2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5cc4e8ffc2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cc4e8ffc2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5cc4e8ffc2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d4a55319a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5d4a55319a_0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g5cc492d11c_0_97"/>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5cc492d11c_0_9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g5cc492d11c_0_9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5cc492d11c_0_9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5cc492d11c_0_9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6"/>
        <p:cNvGrpSpPr/>
        <p:nvPr/>
      </p:nvGrpSpPr>
      <p:grpSpPr>
        <a:xfrm>
          <a:off x="0" y="0"/>
          <a:ext cx="0" cy="0"/>
          <a:chOff x="0" y="0"/>
          <a:chExt cx="0" cy="0"/>
        </a:xfrm>
      </p:grpSpPr>
      <p:sp>
        <p:nvSpPr>
          <p:cNvPr id="67" name="Google Shape;67;g5cc492d11c_0_148"/>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g5cc492d11c_0_14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g5cc492d11c_0_148"/>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g5cc492d11c_0_14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5cc492d11c_0_14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5cc492d11c_0_14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3"/>
        <p:cNvGrpSpPr/>
        <p:nvPr/>
      </p:nvGrpSpPr>
      <p:grpSpPr>
        <a:xfrm>
          <a:off x="0" y="0"/>
          <a:ext cx="0" cy="0"/>
          <a:chOff x="0" y="0"/>
          <a:chExt cx="0" cy="0"/>
        </a:xfrm>
      </p:grpSpPr>
      <p:sp>
        <p:nvSpPr>
          <p:cNvPr id="74" name="Google Shape;74;g5cc492d11c_0_1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5cc492d11c_0_155"/>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g5cc492d11c_0_15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5cc492d11c_0_15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5cc492d11c_0_15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e testo verticale" type="vertTitleAndTx">
  <p:cSld name="VERTICAL_TITLE_AND_VERTICAL_TEXT">
    <p:spTree>
      <p:nvGrpSpPr>
        <p:cNvPr id="1" name="Shape 79"/>
        <p:cNvGrpSpPr/>
        <p:nvPr/>
      </p:nvGrpSpPr>
      <p:grpSpPr>
        <a:xfrm>
          <a:off x="0" y="0"/>
          <a:ext cx="0" cy="0"/>
          <a:chOff x="0" y="0"/>
          <a:chExt cx="0" cy="0"/>
        </a:xfrm>
      </p:grpSpPr>
      <p:sp>
        <p:nvSpPr>
          <p:cNvPr id="80" name="Google Shape;80;g5cc492d11c_0_161"/>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5cc492d11c_0_161"/>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g5cc492d11c_0_16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5cc492d11c_0_16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5cc492d11c_0_16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pertina - Attesa">
  <p:cSld name="Copertina - Attesa">
    <p:spTree>
      <p:nvGrpSpPr>
        <p:cNvPr id="1" name="Shape 9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92"/>
        <p:cNvGrpSpPr/>
        <p:nvPr/>
      </p:nvGrpSpPr>
      <p:grpSpPr>
        <a:xfrm>
          <a:off x="0" y="0"/>
          <a:ext cx="0" cy="0"/>
          <a:chOff x="0" y="0"/>
          <a:chExt cx="0" cy="0"/>
        </a:xfrm>
      </p:grpSpPr>
      <p:sp>
        <p:nvSpPr>
          <p:cNvPr id="93" name="Google Shape;93;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5" name="Google Shape;95;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1" name="Google Shape;10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04"/>
        <p:cNvGrpSpPr/>
        <p:nvPr/>
      </p:nvGrpSpPr>
      <p:grpSpPr>
        <a:xfrm>
          <a:off x="0" y="0"/>
          <a:ext cx="0" cy="0"/>
          <a:chOff x="0" y="0"/>
          <a:chExt cx="0" cy="0"/>
        </a:xfrm>
      </p:grpSpPr>
      <p:sp>
        <p:nvSpPr>
          <p:cNvPr id="105" name="Google Shape;105;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7" name="Google Shape;10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10"/>
        <p:cNvGrpSpPr/>
        <p:nvPr/>
      </p:nvGrpSpPr>
      <p:grpSpPr>
        <a:xfrm>
          <a:off x="0" y="0"/>
          <a:ext cx="0" cy="0"/>
          <a:chOff x="0" y="0"/>
          <a:chExt cx="0" cy="0"/>
        </a:xfrm>
      </p:grpSpPr>
      <p:sp>
        <p:nvSpPr>
          <p:cNvPr id="111" name="Google Shape;111;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3" name="Google Shape;113;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4" name="Google Shape;114;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17"/>
        <p:cNvGrpSpPr/>
        <p:nvPr/>
      </p:nvGrpSpPr>
      <p:grpSpPr>
        <a:xfrm>
          <a:off x="0" y="0"/>
          <a:ext cx="0" cy="0"/>
          <a:chOff x="0" y="0"/>
          <a:chExt cx="0" cy="0"/>
        </a:xfrm>
      </p:grpSpPr>
      <p:sp>
        <p:nvSpPr>
          <p:cNvPr id="118" name="Google Shape;11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0" name="Google Shape;120;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1" name="Google Shape;121;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2" name="Google Shape;122;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3" name="Google Shape;123;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26"/>
        <p:cNvGrpSpPr/>
        <p:nvPr/>
      </p:nvGrpSpPr>
      <p:grpSpPr>
        <a:xfrm>
          <a:off x="0" y="0"/>
          <a:ext cx="0" cy="0"/>
          <a:chOff x="0" y="0"/>
          <a:chExt cx="0" cy="0"/>
        </a:xfrm>
      </p:grpSpPr>
      <p:sp>
        <p:nvSpPr>
          <p:cNvPr id="127" name="Google Shape;127;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pertina - Attesa">
  <p:cSld name="Copertina - Attesa">
    <p:spTree>
      <p:nvGrpSpPr>
        <p:cNvPr id="1" name="Shape 2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31"/>
        <p:cNvGrpSpPr/>
        <p:nvPr/>
      </p:nvGrpSpPr>
      <p:grpSpPr>
        <a:xfrm>
          <a:off x="0" y="0"/>
          <a:ext cx="0" cy="0"/>
          <a:chOff x="0" y="0"/>
          <a:chExt cx="0" cy="0"/>
        </a:xfrm>
      </p:grpSpPr>
      <p:sp>
        <p:nvSpPr>
          <p:cNvPr id="132" name="Google Shape;13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135"/>
        <p:cNvGrpSpPr/>
        <p:nvPr/>
      </p:nvGrpSpPr>
      <p:grpSpPr>
        <a:xfrm>
          <a:off x="0" y="0"/>
          <a:ext cx="0" cy="0"/>
          <a:chOff x="0" y="0"/>
          <a:chExt cx="0" cy="0"/>
        </a:xfrm>
      </p:grpSpPr>
      <p:sp>
        <p:nvSpPr>
          <p:cNvPr id="136" name="Google Shape;136;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8" name="Google Shape;138;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9" name="Google Shape;139;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142"/>
        <p:cNvGrpSpPr/>
        <p:nvPr/>
      </p:nvGrpSpPr>
      <p:grpSpPr>
        <a:xfrm>
          <a:off x="0" y="0"/>
          <a:ext cx="0" cy="0"/>
          <a:chOff x="0" y="0"/>
          <a:chExt cx="0" cy="0"/>
        </a:xfrm>
      </p:grpSpPr>
      <p:sp>
        <p:nvSpPr>
          <p:cNvPr id="143" name="Google Shape;143;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5" name="Google Shape;145;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6" name="Google Shape;14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49"/>
        <p:cNvGrpSpPr/>
        <p:nvPr/>
      </p:nvGrpSpPr>
      <p:grpSpPr>
        <a:xfrm>
          <a:off x="0" y="0"/>
          <a:ext cx="0" cy="0"/>
          <a:chOff x="0" y="0"/>
          <a:chExt cx="0" cy="0"/>
        </a:xfrm>
      </p:grpSpPr>
      <p:sp>
        <p:nvSpPr>
          <p:cNvPr id="150" name="Google Shape;15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1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2" name="Google Shape;15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olo e testo verticale" type="vertTitleAndTx">
  <p:cSld name="VERTICAL_TITLE_AND_VERTICAL_TEXT">
    <p:spTree>
      <p:nvGrpSpPr>
        <p:cNvPr id="1" name="Shape 155"/>
        <p:cNvGrpSpPr/>
        <p:nvPr/>
      </p:nvGrpSpPr>
      <p:grpSpPr>
        <a:xfrm>
          <a:off x="0" y="0"/>
          <a:ext cx="0" cy="0"/>
          <a:chOff x="0" y="0"/>
          <a:chExt cx="0" cy="0"/>
        </a:xfrm>
      </p:grpSpPr>
      <p:sp>
        <p:nvSpPr>
          <p:cNvPr id="156" name="Google Shape;156;p1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8" name="Google Shape;15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2"/>
        <p:cNvGrpSpPr/>
        <p:nvPr/>
      </p:nvGrpSpPr>
      <p:grpSpPr>
        <a:xfrm>
          <a:off x="0" y="0"/>
          <a:ext cx="0" cy="0"/>
          <a:chOff x="0" y="0"/>
          <a:chExt cx="0" cy="0"/>
        </a:xfrm>
      </p:grpSpPr>
      <p:sp>
        <p:nvSpPr>
          <p:cNvPr id="23" name="Google Shape;23;g5cc492d11c_0_1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g5cc492d11c_0_10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g5cc492d11c_0_10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5cc492d11c_0_10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5cc492d11c_0_10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8"/>
        <p:cNvGrpSpPr/>
        <p:nvPr/>
      </p:nvGrpSpPr>
      <p:grpSpPr>
        <a:xfrm>
          <a:off x="0" y="0"/>
          <a:ext cx="0" cy="0"/>
          <a:chOff x="0" y="0"/>
          <a:chExt cx="0" cy="0"/>
        </a:xfrm>
      </p:grpSpPr>
      <p:sp>
        <p:nvSpPr>
          <p:cNvPr id="29" name="Google Shape;29;g5cc492d11c_0_11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5cc492d11c_0_11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1" name="Google Shape;31;g5cc492d11c_0_1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5cc492d11c_0_1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5cc492d11c_0_1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4"/>
        <p:cNvGrpSpPr/>
        <p:nvPr/>
      </p:nvGrpSpPr>
      <p:grpSpPr>
        <a:xfrm>
          <a:off x="0" y="0"/>
          <a:ext cx="0" cy="0"/>
          <a:chOff x="0" y="0"/>
          <a:chExt cx="0" cy="0"/>
        </a:xfrm>
      </p:grpSpPr>
      <p:sp>
        <p:nvSpPr>
          <p:cNvPr id="35" name="Google Shape;35;g5cc492d11c_0_1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5cc492d11c_0_116"/>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g5cc492d11c_0_116"/>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g5cc492d11c_0_1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5cc492d11c_0_1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g5cc492d11c_0_1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1"/>
        <p:cNvGrpSpPr/>
        <p:nvPr/>
      </p:nvGrpSpPr>
      <p:grpSpPr>
        <a:xfrm>
          <a:off x="0" y="0"/>
          <a:ext cx="0" cy="0"/>
          <a:chOff x="0" y="0"/>
          <a:chExt cx="0" cy="0"/>
        </a:xfrm>
      </p:grpSpPr>
      <p:sp>
        <p:nvSpPr>
          <p:cNvPr id="42" name="Google Shape;42;g5cc492d11c_0_1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5cc492d11c_0_123"/>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g5cc492d11c_0_123"/>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g5cc492d11c_0_123"/>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g5cc492d11c_0_123"/>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g5cc492d11c_0_1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5cc492d11c_0_1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5cc492d11c_0_1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0"/>
        <p:cNvGrpSpPr/>
        <p:nvPr/>
      </p:nvGrpSpPr>
      <p:grpSpPr>
        <a:xfrm>
          <a:off x="0" y="0"/>
          <a:ext cx="0" cy="0"/>
          <a:chOff x="0" y="0"/>
          <a:chExt cx="0" cy="0"/>
        </a:xfrm>
      </p:grpSpPr>
      <p:sp>
        <p:nvSpPr>
          <p:cNvPr id="51" name="Google Shape;51;g5cc492d11c_0_1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5cc492d11c_0_13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5cc492d11c_0_13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5cc492d11c_0_1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5"/>
        <p:cNvGrpSpPr/>
        <p:nvPr/>
      </p:nvGrpSpPr>
      <p:grpSpPr>
        <a:xfrm>
          <a:off x="0" y="0"/>
          <a:ext cx="0" cy="0"/>
          <a:chOff x="0" y="0"/>
          <a:chExt cx="0" cy="0"/>
        </a:xfrm>
      </p:grpSpPr>
      <p:sp>
        <p:nvSpPr>
          <p:cNvPr id="56" name="Google Shape;56;g5cc492d11c_0_13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5cc492d11c_0_13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5cc492d11c_0_1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9"/>
        <p:cNvGrpSpPr/>
        <p:nvPr/>
      </p:nvGrpSpPr>
      <p:grpSpPr>
        <a:xfrm>
          <a:off x="0" y="0"/>
          <a:ext cx="0" cy="0"/>
          <a:chOff x="0" y="0"/>
          <a:chExt cx="0" cy="0"/>
        </a:xfrm>
      </p:grpSpPr>
      <p:sp>
        <p:nvSpPr>
          <p:cNvPr id="60" name="Google Shape;60;g5cc492d11c_0_14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5cc492d11c_0_14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g5cc492d11c_0_14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g5cc492d11c_0_14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5cc492d11c_0_14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5cc492d11c_0_14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g5cc492d11c_0_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5cc492d11c_0_9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g5cc492d11c_0_9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5cc492d11c_0_9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5cc492d11c_0_9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85"/>
        <p:cNvGrpSpPr/>
        <p:nvPr/>
      </p:nvGrpSpPr>
      <p:grpSpPr>
        <a:xfrm>
          <a:off x="0" y="0"/>
          <a:ext cx="0" cy="0"/>
          <a:chOff x="0" y="0"/>
          <a:chExt cx="0" cy="0"/>
        </a:xfrm>
      </p:grpSpPr>
      <p:sp>
        <p:nvSpPr>
          <p:cNvPr id="86" name="Google Shape;8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Google Shape;8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g5cc492d11c_0_0"/>
          <p:cNvSpPr txBox="1"/>
          <p:nvPr/>
        </p:nvSpPr>
        <p:spPr>
          <a:xfrm>
            <a:off x="133683" y="85980"/>
            <a:ext cx="8785200" cy="80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a:t>Modulo 6– </a:t>
            </a:r>
            <a:r>
              <a:rPr lang="it-IT" dirty="0"/>
              <a:t>C</a:t>
            </a:r>
            <a:r>
              <a:rPr lang="it-IT" dirty="0" smtClean="0"/>
              <a:t>ontrasto alla violenza di genere: il ruolo della scuola</a:t>
            </a:r>
          </a:p>
          <a:p>
            <a:endParaRPr lang="it-IT" dirty="0" smtClean="0"/>
          </a:p>
          <a:p>
            <a:r>
              <a:rPr lang="it-IT" dirty="0" smtClean="0"/>
              <a:t>Riconoscere </a:t>
            </a:r>
            <a:r>
              <a:rPr lang="it-IT" dirty="0"/>
              <a:t>e contrastare la violenza di genere: la scuola come osservatorio privilegiato </a:t>
            </a:r>
            <a:endParaRPr dirty="0"/>
          </a:p>
        </p:txBody>
      </p:sp>
      <p:sp>
        <p:nvSpPr>
          <p:cNvPr id="166" name="Google Shape;166;g5cc492d11c_0_0"/>
          <p:cNvSpPr/>
          <p:nvPr/>
        </p:nvSpPr>
        <p:spPr>
          <a:xfrm>
            <a:off x="3287528" y="4871500"/>
            <a:ext cx="37302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it-IT" sz="2000" b="0" i="1" u="none" strike="noStrike" cap="none">
                <a:solidFill>
                  <a:srgbClr val="366092"/>
                </a:solidFill>
                <a:latin typeface="Calibri"/>
                <a:ea typeface="Calibri"/>
                <a:cs typeface="Calibri"/>
                <a:sym typeface="Calibri"/>
              </a:rPr>
              <a:t>Prof.ssa Daniela Bagattini</a:t>
            </a:r>
            <a:endParaRPr sz="2000" b="0" i="1" u="none" strike="noStrike" cap="none">
              <a:solidFill>
                <a:srgbClr val="36609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it-IT" sz="2000" b="0" i="1" u="none" strike="noStrike" cap="none">
                <a:solidFill>
                  <a:srgbClr val="366092"/>
                </a:solidFill>
                <a:latin typeface="Calibri"/>
                <a:ea typeface="Calibri"/>
                <a:cs typeface="Calibri"/>
                <a:sym typeface="Calibri"/>
              </a:rPr>
              <a:t>Prof.ssa Valentina Pedani</a:t>
            </a:r>
            <a:endParaRPr sz="2000" b="0" i="1" u="none" strike="noStrike" cap="none">
              <a:solidFill>
                <a:srgbClr val="36609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g5cc4e8ffc2_0_41"/>
          <p:cNvSpPr txBox="1"/>
          <p:nvPr/>
        </p:nvSpPr>
        <p:spPr>
          <a:xfrm>
            <a:off x="399375" y="1656575"/>
            <a:ext cx="5958600" cy="19557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it-IT" sz="1800" i="1">
                <a:solidFill>
                  <a:srgbClr val="030F93"/>
                </a:solidFill>
                <a:latin typeface="Calibri"/>
                <a:ea typeface="Calibri"/>
                <a:cs typeface="Calibri"/>
                <a:sym typeface="Calibri"/>
              </a:rPr>
              <a:t>Le piccole vittime di violenza assistita apprendono che l’uso della violenza è normale nelle relazioni affettive e che l’espressione di pensieri, sentimenti, emozioni e opinioni è pericolosa in quanto può scatenare la violenza</a:t>
            </a:r>
            <a:r>
              <a:rPr lang="it-IT" sz="1800">
                <a:solidFill>
                  <a:srgbClr val="030F93"/>
                </a:solidFill>
                <a:latin typeface="Calibri"/>
                <a:ea typeface="Calibri"/>
                <a:cs typeface="Calibri"/>
                <a:sym typeface="Calibri"/>
              </a:rPr>
              <a:t> </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r>
              <a:rPr lang="it-IT" sz="1800">
                <a:solidFill>
                  <a:srgbClr val="030F93"/>
                </a:solidFill>
                <a:latin typeface="Calibri"/>
                <a:ea typeface="Calibri"/>
                <a:cs typeface="Calibri"/>
                <a:sym typeface="Calibri"/>
              </a:rPr>
              <a:t>(Luberti, Pedrocco, Biancardi 2005, 38)</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a:solidFill>
                <a:srgbClr val="030F93"/>
              </a:solidFill>
              <a:latin typeface="Calibri"/>
              <a:ea typeface="Calibri"/>
              <a:cs typeface="Calibri"/>
              <a:sym typeface="Calibri"/>
            </a:endParaRPr>
          </a:p>
        </p:txBody>
      </p:sp>
      <p:pic>
        <p:nvPicPr>
          <p:cNvPr id="226" name="Google Shape;226;g5cc4e8ffc2_0_41"/>
          <p:cNvPicPr preferRelativeResize="0"/>
          <p:nvPr/>
        </p:nvPicPr>
        <p:blipFill>
          <a:blip r:embed="rId3">
            <a:alphaModFix/>
          </a:blip>
          <a:stretch>
            <a:fillRect/>
          </a:stretch>
        </p:blipFill>
        <p:spPr>
          <a:xfrm>
            <a:off x="6972625" y="1380038"/>
            <a:ext cx="1905000" cy="2886075"/>
          </a:xfrm>
          <a:prstGeom prst="rect">
            <a:avLst/>
          </a:prstGeom>
          <a:noFill/>
          <a:ln>
            <a:noFill/>
          </a:ln>
        </p:spPr>
      </p:pic>
      <p:sp>
        <p:nvSpPr>
          <p:cNvPr id="227" name="Google Shape;227;g5cc4e8ffc2_0_41"/>
          <p:cNvSpPr txBox="1"/>
          <p:nvPr/>
        </p:nvSpPr>
        <p:spPr>
          <a:xfrm>
            <a:off x="152550" y="4323175"/>
            <a:ext cx="8838900" cy="30000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it-IT" sz="1800" i="1">
                <a:solidFill>
                  <a:srgbClr val="030F93"/>
                </a:solidFill>
                <a:latin typeface="Calibri"/>
                <a:ea typeface="Calibri"/>
                <a:cs typeface="Calibri"/>
                <a:sym typeface="Calibri"/>
              </a:rPr>
              <a:t>Semplificando molto possiamo individuare due tipi di adattamento: incontriamo bambini aggressivi ed irruenti, animati da vissuti di impotenza e colpa, che trovano nel mettere in atto comportamenti aggressivi una sensazione fittizia di potere e di controllo e bambini “invisibili”, perfetti adulti in miniatura, troppo responsabili e compiacenti, abilissimi nell’intercettare i bisogni degli altri e contemporaneamente incapaci di dare voce ai propri </a:t>
            </a:r>
            <a:endParaRPr sz="1800" i="1">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r>
              <a:rPr lang="it-IT" sz="1800">
                <a:solidFill>
                  <a:srgbClr val="030F93"/>
                </a:solidFill>
                <a:latin typeface="Calibri"/>
                <a:ea typeface="Calibri"/>
                <a:cs typeface="Calibri"/>
                <a:sym typeface="Calibri"/>
              </a:rPr>
              <a:t>(Bagattini, Pedani, 2014, p.90).</a:t>
            </a:r>
            <a:endParaRPr sz="1800">
              <a:solidFill>
                <a:srgbClr val="030F93"/>
              </a:solidFill>
              <a:latin typeface="Calibri"/>
              <a:ea typeface="Calibri"/>
              <a:cs typeface="Calibri"/>
              <a:sym typeface="Calibri"/>
            </a:endParaRPr>
          </a:p>
        </p:txBody>
      </p:sp>
      <p:sp>
        <p:nvSpPr>
          <p:cNvPr id="6" name="Google Shape;212;g5cc4e8ffc2_0_36"/>
          <p:cNvSpPr txBox="1"/>
          <p:nvPr/>
        </p:nvSpPr>
        <p:spPr>
          <a:xfrm>
            <a:off x="280988" y="320172"/>
            <a:ext cx="8272500" cy="8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RPr/>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a:t>La violenza assistita</a:t>
            </a:r>
            <a:endParaRPr dirty="0"/>
          </a:p>
          <a:p>
            <a:endParaRPr dirty="0"/>
          </a:p>
          <a:p>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g5cc4e8ffc2_0_46"/>
          <p:cNvSpPr txBox="1"/>
          <p:nvPr/>
        </p:nvSpPr>
        <p:spPr>
          <a:xfrm>
            <a:off x="606900" y="1323075"/>
            <a:ext cx="8183100" cy="30000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it-IT" sz="1800">
                <a:solidFill>
                  <a:srgbClr val="030F93"/>
                </a:solidFill>
                <a:latin typeface="Calibri"/>
                <a:ea typeface="Calibri"/>
                <a:cs typeface="Calibri"/>
                <a:sym typeface="Calibri"/>
              </a:rPr>
              <a:t>Gli insegnanti, considerato il tempo che trascorrono con bambine, bambini e adolescenti, fanno della scuola un  </a:t>
            </a:r>
            <a:r>
              <a:rPr lang="it-IT" sz="1800" i="1">
                <a:solidFill>
                  <a:srgbClr val="030F93"/>
                </a:solidFill>
                <a:latin typeface="Calibri"/>
                <a:ea typeface="Calibri"/>
                <a:cs typeface="Calibri"/>
                <a:sym typeface="Calibri"/>
              </a:rPr>
              <a:t>“osservatorio privilegiato” che offre la possibilità di riconoscere segnali di disagio e di sofferenza che è sempre importante approfondire</a:t>
            </a:r>
            <a:r>
              <a:rPr lang="it-IT" sz="1800">
                <a:solidFill>
                  <a:srgbClr val="030F93"/>
                </a:solidFill>
                <a:latin typeface="Calibri"/>
                <a:ea typeface="Calibri"/>
                <a:cs typeface="Calibri"/>
                <a:sym typeface="Calibri"/>
              </a:rPr>
              <a:t> (Paci, 2017, p. 112)</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a:solidFill>
                <a:srgbClr val="030F93"/>
              </a:solidFill>
              <a:latin typeface="Calibri"/>
              <a:ea typeface="Calibri"/>
              <a:cs typeface="Calibri"/>
              <a:sym typeface="Calibri"/>
            </a:endParaRPr>
          </a:p>
        </p:txBody>
      </p:sp>
      <p:pic>
        <p:nvPicPr>
          <p:cNvPr id="234" name="Google Shape;234;g5cc4e8ffc2_0_46"/>
          <p:cNvPicPr preferRelativeResize="0"/>
          <p:nvPr/>
        </p:nvPicPr>
        <p:blipFill rotWithShape="1">
          <a:blip r:embed="rId3">
            <a:alphaModFix/>
          </a:blip>
          <a:srcRect l="20554" t="23678" r="20683" b="5364"/>
          <a:stretch/>
        </p:blipFill>
        <p:spPr>
          <a:xfrm>
            <a:off x="5141225" y="3320525"/>
            <a:ext cx="3648850" cy="2478325"/>
          </a:xfrm>
          <a:prstGeom prst="rect">
            <a:avLst/>
          </a:prstGeom>
          <a:noFill/>
          <a:ln>
            <a:noFill/>
          </a:ln>
        </p:spPr>
      </p:pic>
      <p:sp>
        <p:nvSpPr>
          <p:cNvPr id="235" name="Google Shape;235;g5cc4e8ffc2_0_46"/>
          <p:cNvSpPr txBox="1"/>
          <p:nvPr/>
        </p:nvSpPr>
        <p:spPr>
          <a:xfrm>
            <a:off x="5612800" y="6044125"/>
            <a:ext cx="30735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IT" sz="800">
                <a:latin typeface="Calibri"/>
                <a:ea typeface="Calibri"/>
                <a:cs typeface="Calibri"/>
                <a:sym typeface="Calibri"/>
              </a:rPr>
              <a:t>Immagine tratta dalla copertina di </a:t>
            </a:r>
            <a:r>
              <a:rPr lang="it-IT" sz="800" i="1">
                <a:latin typeface="Calibri"/>
                <a:ea typeface="Calibri"/>
                <a:cs typeface="Calibri"/>
                <a:sym typeface="Calibri"/>
              </a:rPr>
              <a:t>Le risorse e le reti territoriali per il contrasto alla violenza di genere</a:t>
            </a:r>
            <a:r>
              <a:rPr lang="it-IT" sz="800">
                <a:latin typeface="Calibri"/>
                <a:ea typeface="Calibri"/>
                <a:cs typeface="Calibri"/>
                <a:sym typeface="Calibri"/>
              </a:rPr>
              <a:t>, Regione Toscana, Anci</a:t>
            </a:r>
            <a:endParaRPr sz="800" i="0" u="none" strike="noStrike" cap="none">
              <a:solidFill>
                <a:srgbClr val="000000"/>
              </a:solidFill>
              <a:latin typeface="Calibri"/>
              <a:ea typeface="Calibri"/>
              <a:cs typeface="Calibri"/>
              <a:sym typeface="Calibri"/>
            </a:endParaRPr>
          </a:p>
        </p:txBody>
      </p:sp>
      <p:sp>
        <p:nvSpPr>
          <p:cNvPr id="236" name="Google Shape;236;g5cc4e8ffc2_0_46"/>
          <p:cNvSpPr txBox="1"/>
          <p:nvPr/>
        </p:nvSpPr>
        <p:spPr>
          <a:xfrm>
            <a:off x="330175" y="3914825"/>
            <a:ext cx="4103400" cy="30000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it-IT" sz="1800">
                <a:solidFill>
                  <a:srgbClr val="030F93"/>
                </a:solidFill>
                <a:latin typeface="Calibri"/>
                <a:ea typeface="Calibri"/>
                <a:cs typeface="Calibri"/>
                <a:sym typeface="Calibri"/>
              </a:rPr>
              <a:t>La scuola può entrare nella </a:t>
            </a:r>
            <a:r>
              <a:rPr lang="it-IT" sz="1800" b="1">
                <a:solidFill>
                  <a:srgbClr val="030F93"/>
                </a:solidFill>
                <a:latin typeface="Calibri"/>
                <a:ea typeface="Calibri"/>
                <a:cs typeface="Calibri"/>
                <a:sym typeface="Calibri"/>
              </a:rPr>
              <a:t>rete locale di contrasto alla violenza</a:t>
            </a:r>
            <a:r>
              <a:rPr lang="it-IT" sz="1800">
                <a:solidFill>
                  <a:srgbClr val="030F93"/>
                </a:solidFill>
                <a:latin typeface="Calibri"/>
                <a:ea typeface="Calibri"/>
                <a:cs typeface="Calibri"/>
                <a:sym typeface="Calibri"/>
              </a:rPr>
              <a:t>, per avere contatti, supporto, informazioni su come comportarsi in caso di sospetta violenza assistita o subita</a:t>
            </a:r>
            <a:endParaRPr/>
          </a:p>
        </p:txBody>
      </p:sp>
      <p:sp>
        <p:nvSpPr>
          <p:cNvPr id="7" name="Google Shape;212;g5cc4e8ffc2_0_36"/>
          <p:cNvSpPr txBox="1"/>
          <p:nvPr/>
        </p:nvSpPr>
        <p:spPr>
          <a:xfrm>
            <a:off x="280988" y="320172"/>
            <a:ext cx="8272500" cy="8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RPr/>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a:t>La violenza assistita</a:t>
            </a:r>
            <a:endParaRPr dirty="0"/>
          </a:p>
          <a:p>
            <a:endParaRPr dirty="0"/>
          </a:p>
          <a:p>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5cc4e8ffc2_0_56"/>
          <p:cNvSpPr txBox="1"/>
          <p:nvPr/>
        </p:nvSpPr>
        <p:spPr>
          <a:xfrm>
            <a:off x="280988" y="190005"/>
            <a:ext cx="8272500" cy="8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RPr/>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err="1"/>
              <a:t>Cyberbullismo</a:t>
            </a:r>
            <a:r>
              <a:rPr lang="it-IT" dirty="0"/>
              <a:t> e </a:t>
            </a:r>
            <a:endParaRPr lang="it-IT" dirty="0" smtClean="0"/>
          </a:p>
          <a:p>
            <a:r>
              <a:rPr lang="it-IT" dirty="0" smtClean="0"/>
              <a:t>violenza </a:t>
            </a:r>
            <a:r>
              <a:rPr lang="it-IT" dirty="0"/>
              <a:t>di genere</a:t>
            </a:r>
            <a:endParaRPr dirty="0"/>
          </a:p>
          <a:p>
            <a:endParaRPr dirty="0"/>
          </a:p>
        </p:txBody>
      </p:sp>
      <p:sp>
        <p:nvSpPr>
          <p:cNvPr id="242" name="Google Shape;242;g5cc4e8ffc2_0_56"/>
          <p:cNvSpPr txBox="1"/>
          <p:nvPr/>
        </p:nvSpPr>
        <p:spPr>
          <a:xfrm>
            <a:off x="606900" y="1323075"/>
            <a:ext cx="8183100" cy="21060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it-IT" sz="1800">
                <a:solidFill>
                  <a:srgbClr val="030F93"/>
                </a:solidFill>
                <a:latin typeface="Calibri"/>
                <a:ea typeface="Calibri"/>
                <a:cs typeface="Calibri"/>
                <a:sym typeface="Calibri"/>
              </a:rPr>
              <a:t>Violenza di genere come chiave di lettura di parte dei fenomeni di </a:t>
            </a:r>
            <a:r>
              <a:rPr lang="it-IT" sz="1800" b="1">
                <a:solidFill>
                  <a:srgbClr val="030F93"/>
                </a:solidFill>
                <a:latin typeface="Calibri"/>
                <a:ea typeface="Calibri"/>
                <a:cs typeface="Calibri"/>
                <a:sym typeface="Calibri"/>
              </a:rPr>
              <a:t>cyberbullismo</a:t>
            </a:r>
            <a:endParaRPr sz="1800" b="1">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r>
              <a:rPr lang="it-IT" sz="1800">
                <a:solidFill>
                  <a:srgbClr val="030F93"/>
                </a:solidFill>
                <a:latin typeface="Calibri"/>
                <a:ea typeface="Calibri"/>
                <a:cs typeface="Calibri"/>
                <a:sym typeface="Calibri"/>
              </a:rPr>
              <a:t>La riflessione sulle dinamiche della violenza di genere e della disparità dei ruoli è una chiave di lettura utile anche per interpretare alcune manifestazioni di cyberbullismo, in particolare quelle relative alla sfera intima ed emozionale, che colpiscono in maniera maggiore le donne</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a:solidFill>
                <a:srgbClr val="030F93"/>
              </a:solidFill>
              <a:latin typeface="Calibri"/>
              <a:ea typeface="Calibri"/>
              <a:cs typeface="Calibri"/>
              <a:sym typeface="Calibri"/>
            </a:endParaRPr>
          </a:p>
        </p:txBody>
      </p:sp>
      <p:pic>
        <p:nvPicPr>
          <p:cNvPr id="243" name="Google Shape;243;g5cc4e8ffc2_0_56"/>
          <p:cNvPicPr preferRelativeResize="0"/>
          <p:nvPr/>
        </p:nvPicPr>
        <p:blipFill rotWithShape="1">
          <a:blip r:embed="rId3">
            <a:alphaModFix/>
          </a:blip>
          <a:srcRect l="34294" t="11237" r="34297" b="11423"/>
          <a:stretch/>
        </p:blipFill>
        <p:spPr>
          <a:xfrm>
            <a:off x="7433400" y="3773300"/>
            <a:ext cx="1405574" cy="1946975"/>
          </a:xfrm>
          <a:prstGeom prst="rect">
            <a:avLst/>
          </a:prstGeom>
          <a:noFill/>
          <a:ln>
            <a:noFill/>
          </a:ln>
        </p:spPr>
      </p:pic>
      <p:sp>
        <p:nvSpPr>
          <p:cNvPr id="244" name="Google Shape;244;g5cc4e8ffc2_0_56"/>
          <p:cNvSpPr txBox="1"/>
          <p:nvPr/>
        </p:nvSpPr>
        <p:spPr>
          <a:xfrm>
            <a:off x="526250" y="3348800"/>
            <a:ext cx="6622200" cy="30000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it-IT" sz="1800" i="1">
                <a:solidFill>
                  <a:srgbClr val="030F93"/>
                </a:solidFill>
                <a:latin typeface="Calibri"/>
                <a:ea typeface="Calibri"/>
                <a:cs typeface="Calibri"/>
                <a:sym typeface="Calibri"/>
              </a:rPr>
              <a:t>Al pari della violenza da parte di un partner intimo subita offline, la violenza virtuale contro le donne può manifestarsi sotto varie forme, fra cui violenza sessuale, psicologica e, come le crescenti tendenze indicherebbero, violenza economica, in cui l’attuale o futura occupazione della vittima è compromessa da informazioni pubblicate online. Non deve essere sottovalutata la possibilità che la violenza nel cyberspazio si manifesti a livello psichico</a:t>
            </a:r>
            <a:endParaRPr sz="1800" i="1">
              <a:solidFill>
                <a:srgbClr val="030F93"/>
              </a:solidFill>
              <a:latin typeface="Calibri"/>
              <a:ea typeface="Calibri"/>
              <a:cs typeface="Calibri"/>
              <a:sym typeface="Calibri"/>
            </a:endParaRPr>
          </a:p>
        </p:txBody>
      </p:sp>
      <p:sp>
        <p:nvSpPr>
          <p:cNvPr id="245" name="Google Shape;245;g5cc4e8ffc2_0_56"/>
          <p:cNvSpPr txBox="1"/>
          <p:nvPr/>
        </p:nvSpPr>
        <p:spPr>
          <a:xfrm>
            <a:off x="606900" y="5924075"/>
            <a:ext cx="6751200" cy="5808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it-IT" sz="1800">
                <a:solidFill>
                  <a:srgbClr val="030F93"/>
                </a:solidFill>
                <a:latin typeface="Calibri"/>
                <a:ea typeface="Calibri"/>
                <a:cs typeface="Calibri"/>
                <a:sym typeface="Calibri"/>
              </a:rPr>
              <a:t>Istituto Europeo per l’Uguaglianza di Genere (EIGE, 2017)</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g5cc4e8ffc2_0_62"/>
          <p:cNvSpPr txBox="1"/>
          <p:nvPr/>
        </p:nvSpPr>
        <p:spPr>
          <a:xfrm>
            <a:off x="606900" y="1323075"/>
            <a:ext cx="8183100" cy="30000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it-IT" sz="1800">
                <a:solidFill>
                  <a:srgbClr val="030F93"/>
                </a:solidFill>
                <a:latin typeface="Calibri"/>
                <a:ea typeface="Calibri"/>
                <a:cs typeface="Calibri"/>
                <a:sym typeface="Calibri"/>
              </a:rPr>
              <a:t>Recenti studi hanno rilevato come negli adolescenti non ci sia un’associazione negativa </a:t>
            </a:r>
            <a:r>
              <a:rPr lang="it-IT" sz="1800" i="1">
                <a:solidFill>
                  <a:srgbClr val="030F93"/>
                </a:solidFill>
                <a:latin typeface="Calibri"/>
                <a:ea typeface="Calibri"/>
                <a:cs typeface="Calibri"/>
                <a:sym typeface="Calibri"/>
              </a:rPr>
              <a:t>tra competenze digitali tecnologiche e cyberbullismo e cyber-vittimizzazione, cioè queste competenze non diminuiscono la tendenza al cyberbullismo. Addirittura competenze digitali più evolute come quelle metacognitive hanno una correlazione positiva, ovvero saper usare bene le tecnologie anche in compiti complessi si associa a un comportamento che porta al bullismo o alla vittimizzazione in internet</a:t>
            </a:r>
            <a:r>
              <a:rPr lang="it-IT" sz="1800">
                <a:solidFill>
                  <a:srgbClr val="030F93"/>
                </a:solidFill>
                <a:latin typeface="Calibri"/>
                <a:ea typeface="Calibri"/>
                <a:cs typeface="Calibri"/>
                <a:sym typeface="Calibri"/>
              </a:rPr>
              <a:t> </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r>
              <a:rPr lang="it-IT" sz="1800">
                <a:solidFill>
                  <a:srgbClr val="030F93"/>
                </a:solidFill>
                <a:latin typeface="Calibri"/>
                <a:ea typeface="Calibri"/>
                <a:cs typeface="Calibri"/>
                <a:sym typeface="Calibri"/>
              </a:rPr>
              <a:t>(Di Mele, Isatto 2018, p. 158)</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r>
              <a:rPr lang="it-IT" sz="1800">
                <a:solidFill>
                  <a:srgbClr val="030F93"/>
                </a:solidFill>
                <a:latin typeface="Calibri"/>
                <a:ea typeface="Calibri"/>
                <a:cs typeface="Calibri"/>
                <a:sym typeface="Calibri"/>
              </a:rPr>
              <a:t>Non si può realizzare </a:t>
            </a:r>
            <a:r>
              <a:rPr lang="it-IT" sz="1800" i="1">
                <a:solidFill>
                  <a:srgbClr val="030F93"/>
                </a:solidFill>
                <a:latin typeface="Calibri"/>
                <a:ea typeface="Calibri"/>
                <a:cs typeface="Calibri"/>
                <a:sym typeface="Calibri"/>
              </a:rPr>
              <a:t>un lavoro sul cyberbullismo senza prima aver discusso in maniera attenta sulle disuguaglianze e sulle differenze anche fuori dagli spazi digitali </a:t>
            </a:r>
            <a:endParaRPr sz="1800" i="1">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r>
              <a:rPr lang="it-IT" sz="1800">
                <a:solidFill>
                  <a:srgbClr val="030F93"/>
                </a:solidFill>
                <a:latin typeface="Calibri"/>
                <a:ea typeface="Calibri"/>
                <a:cs typeface="Calibri"/>
                <a:sym typeface="Calibri"/>
              </a:rPr>
              <a:t>(Scarcelli, 2015, p. 173)</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a:solidFill>
                <a:srgbClr val="030F93"/>
              </a:solidFill>
              <a:latin typeface="Calibri"/>
              <a:ea typeface="Calibri"/>
              <a:cs typeface="Calibri"/>
              <a:sym typeface="Calibri"/>
            </a:endParaRPr>
          </a:p>
        </p:txBody>
      </p:sp>
      <p:sp>
        <p:nvSpPr>
          <p:cNvPr id="4" name="Google Shape;241;g5cc4e8ffc2_0_56"/>
          <p:cNvSpPr txBox="1"/>
          <p:nvPr/>
        </p:nvSpPr>
        <p:spPr>
          <a:xfrm>
            <a:off x="280988" y="190005"/>
            <a:ext cx="8272500" cy="8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RPr/>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err="1"/>
              <a:t>Cyberbullismo</a:t>
            </a:r>
            <a:r>
              <a:rPr lang="it-IT" dirty="0"/>
              <a:t> e </a:t>
            </a:r>
            <a:endParaRPr lang="it-IT" dirty="0" smtClean="0"/>
          </a:p>
          <a:p>
            <a:r>
              <a:rPr lang="it-IT" dirty="0" smtClean="0"/>
              <a:t>violenza </a:t>
            </a:r>
            <a:r>
              <a:rPr lang="it-IT" dirty="0"/>
              <a:t>di genere</a:t>
            </a:r>
            <a:endParaRPr dirty="0"/>
          </a:p>
          <a:p>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g5cc4e8ffc2_0_67"/>
          <p:cNvSpPr txBox="1"/>
          <p:nvPr/>
        </p:nvSpPr>
        <p:spPr>
          <a:xfrm>
            <a:off x="588025" y="1700425"/>
            <a:ext cx="8183100" cy="30000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Clr>
                <a:schemeClr val="dk1"/>
              </a:buClr>
              <a:buSzPts val="1100"/>
              <a:buFont typeface="Arial"/>
              <a:buNone/>
            </a:pPr>
            <a:r>
              <a:rPr lang="it-IT" sz="1800" i="1">
                <a:solidFill>
                  <a:srgbClr val="030F93"/>
                </a:solidFill>
                <a:latin typeface="Calibri"/>
                <a:ea typeface="Calibri"/>
                <a:cs typeface="Calibri"/>
                <a:sym typeface="Calibri"/>
              </a:rPr>
              <a:t>Il punto non è tanto decodificare per loro l’uso degli strumenti – e, anzi, su questo i ragazzi ci hanno superati da un pezzo – quanto aprire spazi di dialogo, nei quali dare significato ai messaggi e ai mezzi impiegati per farli viaggiare. Mettere a tema le relazioni, le emozioni, gli affetti, ricordando che nel tritacarne dell’umiliazione tutto può essere adoperato, perfino il contenuto più intimo di un rapporto</a:t>
            </a:r>
            <a:r>
              <a:rPr lang="it-IT" sz="1800">
                <a:solidFill>
                  <a:srgbClr val="030F93"/>
                </a:solidFill>
                <a:latin typeface="Calibri"/>
                <a:ea typeface="Calibri"/>
                <a:cs typeface="Calibri"/>
                <a:sym typeface="Calibri"/>
              </a:rPr>
              <a:t> </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r>
              <a:rPr lang="it-IT" sz="1800">
                <a:solidFill>
                  <a:srgbClr val="030F93"/>
                </a:solidFill>
                <a:latin typeface="Calibri"/>
                <a:ea typeface="Calibri"/>
                <a:cs typeface="Calibri"/>
                <a:sym typeface="Calibri"/>
              </a:rPr>
              <a:t>(Buccoliero, Maggi, 2017, p.10)</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endParaRPr sz="1800">
              <a:solidFill>
                <a:srgbClr val="030F93"/>
              </a:solidFill>
              <a:latin typeface="Calibri"/>
              <a:ea typeface="Calibri"/>
              <a:cs typeface="Calibri"/>
              <a:sym typeface="Calibri"/>
            </a:endParaRPr>
          </a:p>
        </p:txBody>
      </p:sp>
      <p:sp>
        <p:nvSpPr>
          <p:cNvPr id="4" name="Google Shape;241;g5cc4e8ffc2_0_56"/>
          <p:cNvSpPr txBox="1"/>
          <p:nvPr/>
        </p:nvSpPr>
        <p:spPr>
          <a:xfrm>
            <a:off x="280988" y="190005"/>
            <a:ext cx="8272500" cy="8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RPr/>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err="1"/>
              <a:t>Cyberbullismo</a:t>
            </a:r>
            <a:r>
              <a:rPr lang="it-IT" dirty="0"/>
              <a:t> e </a:t>
            </a:r>
            <a:endParaRPr lang="it-IT" dirty="0" smtClean="0"/>
          </a:p>
          <a:p>
            <a:r>
              <a:rPr lang="it-IT" dirty="0" smtClean="0"/>
              <a:t>violenza </a:t>
            </a:r>
            <a:r>
              <a:rPr lang="it-IT" dirty="0"/>
              <a:t>di genere</a:t>
            </a:r>
            <a:endParaRPr dirty="0"/>
          </a:p>
          <a:p>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g5d4a55319a_0_141"/>
          <p:cNvSpPr txBox="1"/>
          <p:nvPr/>
        </p:nvSpPr>
        <p:spPr>
          <a:xfrm>
            <a:off x="597450" y="1398575"/>
            <a:ext cx="8183100" cy="30000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Clr>
                <a:schemeClr val="dk1"/>
              </a:buClr>
              <a:buSzPts val="1100"/>
              <a:buFont typeface="Arial"/>
              <a:buNone/>
            </a:pPr>
            <a:r>
              <a:rPr lang="it-IT" sz="1800">
                <a:solidFill>
                  <a:srgbClr val="030F93"/>
                </a:solidFill>
                <a:latin typeface="Calibri"/>
                <a:ea typeface="Calibri"/>
                <a:cs typeface="Calibri"/>
                <a:sym typeface="Calibri"/>
              </a:rPr>
              <a:t>Nella prevenzione al cyberbullismo è necessario tener presente le </a:t>
            </a:r>
            <a:r>
              <a:rPr lang="it-IT" sz="1800" b="1">
                <a:solidFill>
                  <a:srgbClr val="030F93"/>
                </a:solidFill>
                <a:latin typeface="Calibri"/>
                <a:ea typeface="Calibri"/>
                <a:cs typeface="Calibri"/>
                <a:sym typeface="Calibri"/>
              </a:rPr>
              <a:t>dinamiche di genere </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r>
              <a:rPr lang="it-IT" sz="1800">
                <a:solidFill>
                  <a:srgbClr val="030F93"/>
                </a:solidFill>
                <a:latin typeface="Calibri"/>
                <a:ea typeface="Calibri"/>
                <a:cs typeface="Calibri"/>
                <a:sym typeface="Calibri"/>
              </a:rPr>
              <a:t>Pensiamo ad esempio al fenomeno del </a:t>
            </a:r>
            <a:r>
              <a:rPr lang="it-IT" sz="1800" b="1">
                <a:solidFill>
                  <a:srgbClr val="030F93"/>
                </a:solidFill>
                <a:latin typeface="Calibri"/>
                <a:ea typeface="Calibri"/>
                <a:cs typeface="Calibri"/>
                <a:sym typeface="Calibri"/>
              </a:rPr>
              <a:t>revenge porn</a:t>
            </a:r>
            <a:r>
              <a:rPr lang="it-IT" sz="1800">
                <a:solidFill>
                  <a:srgbClr val="030F93"/>
                </a:solidFill>
                <a:latin typeface="Calibri"/>
                <a:ea typeface="Calibri"/>
                <a:cs typeface="Calibri"/>
                <a:sym typeface="Calibri"/>
              </a:rPr>
              <a:t> che già nel termine porta qualche criticità: perché si parla di vendetta? la vendetta nel senso comune pare presupporre una qualche “colpa” da parte di chi la subisce, mentre nella maggior parte dei casi la </a:t>
            </a:r>
            <a:r>
              <a:rPr lang="it-IT" sz="1800" b="1">
                <a:solidFill>
                  <a:srgbClr val="030F93"/>
                </a:solidFill>
                <a:latin typeface="Calibri"/>
                <a:ea typeface="Calibri"/>
                <a:cs typeface="Calibri"/>
                <a:sym typeface="Calibri"/>
              </a:rPr>
              <a:t>diffusione senza consenso di immagini intime</a:t>
            </a:r>
            <a:r>
              <a:rPr lang="it-IT" sz="1800">
                <a:solidFill>
                  <a:srgbClr val="030F93"/>
                </a:solidFill>
                <a:latin typeface="Calibri"/>
                <a:ea typeface="Calibri"/>
                <a:cs typeface="Calibri"/>
                <a:sym typeface="Calibri"/>
              </a:rPr>
              <a:t> avviene a seguito della rottura di una relazione. </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r>
              <a:rPr lang="it-IT" sz="1800">
                <a:solidFill>
                  <a:srgbClr val="030F93"/>
                </a:solidFill>
                <a:latin typeface="Calibri"/>
                <a:ea typeface="Calibri"/>
                <a:cs typeface="Calibri"/>
                <a:sym typeface="Calibri"/>
              </a:rPr>
              <a:t>Se quindi da una parte è fondamentale ricordare alle ragazze e ai ragazzi il rischio nell’invio di materiale intimo (sexting), altrettanta attenzione va fatta nel ricordare un </a:t>
            </a:r>
            <a:r>
              <a:rPr lang="it-IT" sz="1800" b="1">
                <a:solidFill>
                  <a:srgbClr val="030F93"/>
                </a:solidFill>
                <a:latin typeface="Calibri"/>
                <a:ea typeface="Calibri"/>
                <a:cs typeface="Calibri"/>
                <a:sym typeface="Calibri"/>
              </a:rPr>
              <a:t>diverso grado di responsabilità tra chi invia un’immagine intima fidandosi e chi rompe questo patto di fiducia, facendo una vera e propria violenza di genere</a:t>
            </a:r>
            <a:r>
              <a:rPr lang="it-IT" sz="1800">
                <a:solidFill>
                  <a:srgbClr val="030F93"/>
                </a:solidFill>
                <a:latin typeface="Calibri"/>
                <a:ea typeface="Calibri"/>
                <a:cs typeface="Calibri"/>
                <a:sym typeface="Calibri"/>
              </a:rPr>
              <a:t>.</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endParaRPr sz="1800" i="1">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a:solidFill>
                <a:srgbClr val="030F93"/>
              </a:solidFill>
              <a:latin typeface="Calibri"/>
              <a:ea typeface="Calibri"/>
              <a:cs typeface="Calibri"/>
              <a:sym typeface="Calibri"/>
            </a:endParaRPr>
          </a:p>
        </p:txBody>
      </p:sp>
      <p:sp>
        <p:nvSpPr>
          <p:cNvPr id="4" name="Google Shape;241;g5cc4e8ffc2_0_56"/>
          <p:cNvSpPr txBox="1"/>
          <p:nvPr/>
        </p:nvSpPr>
        <p:spPr>
          <a:xfrm>
            <a:off x="280988" y="190005"/>
            <a:ext cx="8272500" cy="8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RPr/>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err="1"/>
              <a:t>Cyberbullismo</a:t>
            </a:r>
            <a:r>
              <a:rPr lang="it-IT" dirty="0"/>
              <a:t> e </a:t>
            </a:r>
            <a:endParaRPr lang="it-IT" dirty="0" smtClean="0"/>
          </a:p>
          <a:p>
            <a:r>
              <a:rPr lang="it-IT" dirty="0" smtClean="0"/>
              <a:t>violenza </a:t>
            </a:r>
            <a:r>
              <a:rPr lang="it-IT" dirty="0"/>
              <a:t>di genere</a:t>
            </a:r>
            <a:endParaRPr dirty="0"/>
          </a:p>
          <a:p>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5cc4e8ffc2_0_72"/>
          <p:cNvSpPr txBox="1"/>
          <p:nvPr/>
        </p:nvSpPr>
        <p:spPr>
          <a:xfrm>
            <a:off x="280988" y="249382"/>
            <a:ext cx="8272500" cy="8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RPr/>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a:t>Educazione di </a:t>
            </a:r>
            <a:endParaRPr lang="it-IT" dirty="0" smtClean="0"/>
          </a:p>
          <a:p>
            <a:r>
              <a:rPr lang="it-IT" dirty="0" smtClean="0"/>
              <a:t>genere </a:t>
            </a:r>
            <a:r>
              <a:rPr lang="it-IT" dirty="0"/>
              <a:t>e docenti</a:t>
            </a:r>
            <a:endParaRPr dirty="0"/>
          </a:p>
          <a:p>
            <a:endParaRPr dirty="0"/>
          </a:p>
        </p:txBody>
      </p:sp>
      <p:sp>
        <p:nvSpPr>
          <p:cNvPr id="269" name="Google Shape;269;g5cc4e8ffc2_0_72"/>
          <p:cNvSpPr txBox="1"/>
          <p:nvPr/>
        </p:nvSpPr>
        <p:spPr>
          <a:xfrm>
            <a:off x="606900" y="1703086"/>
            <a:ext cx="8183100" cy="3000000"/>
          </a:xfrm>
          <a:prstGeom prst="rect">
            <a:avLst/>
          </a:prstGeom>
          <a:noFill/>
          <a:ln>
            <a:noFill/>
          </a:ln>
        </p:spPr>
        <p:txBody>
          <a:bodyPr spcFirstLastPara="1" wrap="square" lIns="91425" tIns="91425" rIns="91425" bIns="91425" anchor="t" anchorCtr="0">
            <a:noAutofit/>
          </a:bodyPr>
          <a:lstStyle/>
          <a:p>
            <a:pPr marL="0" lvl="0" indent="0" algn="just" rtl="0">
              <a:lnSpc>
                <a:spcPct val="112000"/>
              </a:lnSpc>
              <a:spcBef>
                <a:spcPts val="0"/>
              </a:spcBef>
              <a:spcAft>
                <a:spcPts val="0"/>
              </a:spcAft>
              <a:buNone/>
            </a:pPr>
            <a:r>
              <a:rPr lang="it-IT" sz="1800" dirty="0">
                <a:solidFill>
                  <a:srgbClr val="030F93"/>
                </a:solidFill>
                <a:latin typeface="Calibri"/>
                <a:ea typeface="Calibri"/>
                <a:cs typeface="Calibri"/>
                <a:sym typeface="Calibri"/>
              </a:rPr>
              <a:t>Un corpo docente che riflette sulle tematiche di genere, può utilizzare le chiavi di lettura apprese durante la propria formazione nella pratica didattica, implementando una cultura della parità che ampli il campo di pensabilità di alunne e alunni </a:t>
            </a:r>
            <a:endParaRPr sz="1800" dirty="0">
              <a:solidFill>
                <a:srgbClr val="030F93"/>
              </a:solidFill>
              <a:latin typeface="Calibri"/>
              <a:ea typeface="Calibri"/>
              <a:cs typeface="Calibri"/>
              <a:sym typeface="Calibri"/>
            </a:endParaRPr>
          </a:p>
          <a:p>
            <a:pPr marL="0" lvl="0" indent="0" algn="just" rtl="0">
              <a:lnSpc>
                <a:spcPct val="112000"/>
              </a:lnSpc>
              <a:spcBef>
                <a:spcPts val="0"/>
              </a:spcBef>
              <a:spcAft>
                <a:spcPts val="0"/>
              </a:spcAft>
              <a:buNone/>
            </a:pPr>
            <a:r>
              <a:rPr lang="it-IT" sz="1800" dirty="0">
                <a:solidFill>
                  <a:srgbClr val="030F93"/>
                </a:solidFill>
                <a:latin typeface="Calibri"/>
                <a:ea typeface="Calibri"/>
                <a:cs typeface="Calibri"/>
                <a:sym typeface="Calibri"/>
              </a:rPr>
              <a:t>(Biemmi et. al., 2017, XIII). </a:t>
            </a:r>
            <a:endParaRPr sz="1800" dirty="0">
              <a:solidFill>
                <a:srgbClr val="030F93"/>
              </a:solidFill>
              <a:latin typeface="Calibri"/>
              <a:ea typeface="Calibri"/>
              <a:cs typeface="Calibri"/>
              <a:sym typeface="Calibri"/>
            </a:endParaRPr>
          </a:p>
          <a:p>
            <a:pPr marL="0" lvl="0" indent="0" algn="just" rtl="0">
              <a:lnSpc>
                <a:spcPct val="112000"/>
              </a:lnSpc>
              <a:spcBef>
                <a:spcPts val="0"/>
              </a:spcBef>
              <a:spcAft>
                <a:spcPts val="0"/>
              </a:spcAft>
              <a:buNone/>
            </a:pPr>
            <a:endParaRPr sz="1800" dirty="0">
              <a:solidFill>
                <a:srgbClr val="030F93"/>
              </a:solidFill>
              <a:latin typeface="Calibri"/>
              <a:ea typeface="Calibri"/>
              <a:cs typeface="Calibri"/>
              <a:sym typeface="Calibri"/>
            </a:endParaRPr>
          </a:p>
          <a:p>
            <a:pPr marL="0" lvl="0" indent="0" algn="just" rtl="0">
              <a:lnSpc>
                <a:spcPct val="112000"/>
              </a:lnSpc>
              <a:spcBef>
                <a:spcPts val="0"/>
              </a:spcBef>
              <a:spcAft>
                <a:spcPts val="0"/>
              </a:spcAft>
              <a:buNone/>
            </a:pPr>
            <a:r>
              <a:rPr lang="it-IT" sz="1800" dirty="0">
                <a:solidFill>
                  <a:srgbClr val="030F93"/>
                </a:solidFill>
                <a:latin typeface="Calibri"/>
                <a:ea typeface="Calibri"/>
                <a:cs typeface="Calibri"/>
                <a:sym typeface="Calibri"/>
              </a:rPr>
              <a:t>Allo stesso tempo, i docenti, seppur nei limiti del loro ruolo, potrebbero, se adeguatamente formati, saper riconoscere e interpretare i segnali di disagio delle studentesse e degli studenti che vivono a contatto con la violenza.</a:t>
            </a:r>
            <a:endParaRPr sz="1800" dirty="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dirty="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dirty="0">
              <a:solidFill>
                <a:srgbClr val="030F9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5cc492d11c_0_86"/>
          <p:cNvSpPr txBox="1"/>
          <p:nvPr/>
        </p:nvSpPr>
        <p:spPr>
          <a:xfrm>
            <a:off x="280988" y="332509"/>
            <a:ext cx="8272500" cy="8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a:t>Obiettivo </a:t>
            </a:r>
            <a:r>
              <a:rPr lang="it-IT" dirty="0" smtClean="0"/>
              <a:t>dell’Unità </a:t>
            </a:r>
          </a:p>
          <a:p>
            <a:r>
              <a:rPr lang="it-IT" dirty="0" smtClean="0"/>
              <a:t>di </a:t>
            </a:r>
            <a:r>
              <a:rPr lang="it-IT" dirty="0"/>
              <a:t>Apprendimento</a:t>
            </a:r>
            <a:endParaRPr dirty="0"/>
          </a:p>
          <a:p>
            <a:endParaRPr dirty="0"/>
          </a:p>
        </p:txBody>
      </p:sp>
      <p:sp>
        <p:nvSpPr>
          <p:cNvPr id="172" name="Google Shape;172;g5cc492d11c_0_86"/>
          <p:cNvSpPr txBox="1"/>
          <p:nvPr/>
        </p:nvSpPr>
        <p:spPr>
          <a:xfrm>
            <a:off x="280988" y="1447800"/>
            <a:ext cx="8501100" cy="4739700"/>
          </a:xfrm>
          <a:prstGeom prst="rect">
            <a:avLst/>
          </a:prstGeom>
          <a:noFill/>
          <a:ln>
            <a:noFill/>
          </a:ln>
        </p:spPr>
        <p:txBody>
          <a:bodyPr spcFirstLastPara="1" wrap="square" lIns="91425" tIns="45700" rIns="91425" bIns="45700" anchor="t" anchorCtr="0">
            <a:noAutofit/>
          </a:bodyPr>
          <a:lstStyle/>
          <a:p>
            <a:pPr marL="0" marR="0" lvl="0" indent="0" algn="just" rtl="0">
              <a:lnSpc>
                <a:spcPct val="130000"/>
              </a:lnSpc>
              <a:spcBef>
                <a:spcPts val="0"/>
              </a:spcBef>
              <a:spcAft>
                <a:spcPts val="0"/>
              </a:spcAft>
              <a:buClr>
                <a:srgbClr val="000000"/>
              </a:buClr>
              <a:buSzPts val="1100"/>
              <a:buFont typeface="Arial"/>
              <a:buNone/>
            </a:pPr>
            <a:endParaRPr sz="2000" b="0" i="0" u="none" strike="noStrike" cap="none" dirty="0">
              <a:solidFill>
                <a:srgbClr val="030F93"/>
              </a:solidFill>
              <a:latin typeface="Calibri"/>
              <a:ea typeface="Calibri"/>
              <a:cs typeface="Calibri"/>
              <a:sym typeface="Calibri"/>
            </a:endParaRPr>
          </a:p>
          <a:p>
            <a:pPr marL="0" marR="0" lvl="0" indent="0" algn="ctr" rtl="0">
              <a:lnSpc>
                <a:spcPct val="130000"/>
              </a:lnSpc>
              <a:spcBef>
                <a:spcPts val="0"/>
              </a:spcBef>
              <a:spcAft>
                <a:spcPts val="0"/>
              </a:spcAft>
              <a:buClr>
                <a:schemeClr val="dk1"/>
              </a:buClr>
              <a:buSzPts val="1100"/>
              <a:buFont typeface="Arial"/>
              <a:buNone/>
            </a:pPr>
            <a:r>
              <a:rPr lang="it-IT" sz="2000" dirty="0">
                <a:solidFill>
                  <a:srgbClr val="030F93"/>
                </a:solidFill>
                <a:latin typeface="Calibri"/>
                <a:ea typeface="Calibri"/>
                <a:cs typeface="Calibri"/>
                <a:sym typeface="Calibri"/>
              </a:rPr>
              <a:t> In questa Unità di Apprendimento concentreremo l’attenzione sul ruolo della scuola nel riconoscimento della violenza di genere all’interno delle relazioni familiari e in quelle tra pari</a:t>
            </a:r>
            <a:endParaRPr sz="2000" dirty="0">
              <a:solidFill>
                <a:schemeClr val="dk1"/>
              </a:solidFill>
            </a:endParaRPr>
          </a:p>
          <a:p>
            <a:pPr marL="0" lvl="0" indent="0" algn="ctr" rtl="0">
              <a:lnSpc>
                <a:spcPct val="130000"/>
              </a:lnSpc>
              <a:spcBef>
                <a:spcPts val="0"/>
              </a:spcBef>
              <a:spcAft>
                <a:spcPts val="0"/>
              </a:spcAft>
              <a:buClr>
                <a:schemeClr val="dk1"/>
              </a:buClr>
              <a:buSzPts val="1100"/>
              <a:buFont typeface="Arial"/>
              <a:buNone/>
            </a:pPr>
            <a:endParaRPr sz="2000" b="0" i="0" u="none" strike="noStrike" cap="none" dirty="0">
              <a:solidFill>
                <a:srgbClr val="030F93"/>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Arial"/>
              <a:buNone/>
            </a:pPr>
            <a:endParaRPr sz="2000" b="0" i="0" u="none" strike="noStrike" cap="none" baseline="30000" dirty="0">
              <a:solidFill>
                <a:srgbClr val="030F9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txBox="1"/>
          <p:nvPr/>
        </p:nvSpPr>
        <p:spPr>
          <a:xfrm>
            <a:off x="280988" y="201880"/>
            <a:ext cx="827246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RPr/>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a:t>Scuola e questioni </a:t>
            </a:r>
            <a:endParaRPr lang="it-IT" dirty="0" smtClean="0"/>
          </a:p>
          <a:p>
            <a:r>
              <a:rPr lang="it-IT" dirty="0" smtClean="0"/>
              <a:t>di </a:t>
            </a:r>
            <a:r>
              <a:rPr lang="it-IT" dirty="0"/>
              <a:t>genere</a:t>
            </a:r>
            <a:endParaRPr dirty="0"/>
          </a:p>
          <a:p>
            <a:endParaRPr dirty="0"/>
          </a:p>
          <a:p>
            <a:endParaRPr dirty="0"/>
          </a:p>
        </p:txBody>
      </p:sp>
      <p:sp>
        <p:nvSpPr>
          <p:cNvPr id="178" name="Google Shape;178;p2"/>
          <p:cNvSpPr txBox="1"/>
          <p:nvPr/>
        </p:nvSpPr>
        <p:spPr>
          <a:xfrm>
            <a:off x="280988" y="1447800"/>
            <a:ext cx="8501062" cy="4739759"/>
          </a:xfrm>
          <a:prstGeom prst="rect">
            <a:avLst/>
          </a:prstGeom>
          <a:noFill/>
          <a:ln>
            <a:noFill/>
          </a:ln>
        </p:spPr>
        <p:txBody>
          <a:bodyPr spcFirstLastPara="1" wrap="square" lIns="91425" tIns="45700" rIns="91425" bIns="45700" anchor="t" anchorCtr="0">
            <a:spAutoFit/>
          </a:bodyPr>
          <a:lstStyle/>
          <a:p>
            <a:pPr marL="0" lvl="0" indent="0" algn="just" rtl="0">
              <a:lnSpc>
                <a:spcPct val="130000"/>
              </a:lnSpc>
              <a:spcBef>
                <a:spcPts val="0"/>
              </a:spcBef>
              <a:spcAft>
                <a:spcPts val="0"/>
              </a:spcAft>
              <a:buClr>
                <a:schemeClr val="dk1"/>
              </a:buClr>
              <a:buSzPts val="1100"/>
              <a:buFont typeface="Arial"/>
              <a:buNone/>
            </a:pPr>
            <a:r>
              <a:rPr lang="it-IT" sz="1800" i="1">
                <a:solidFill>
                  <a:srgbClr val="030F93"/>
                </a:solidFill>
                <a:latin typeface="Calibri"/>
                <a:ea typeface="Calibri"/>
                <a:cs typeface="Calibri"/>
                <a:sym typeface="Calibri"/>
              </a:rPr>
              <a:t>La scuola può rappresentare un’occasione di formazione e di sensibilizzazione al riconoscimento dei segni della violenza tra pari anche nelle sue forme meno visibili, come quella psicologica, quella economica, il mobbing</a:t>
            </a:r>
            <a:r>
              <a:rPr lang="it-IT" sz="1800">
                <a:solidFill>
                  <a:srgbClr val="030F93"/>
                </a:solidFill>
                <a:latin typeface="Calibri"/>
                <a:ea typeface="Calibri"/>
                <a:cs typeface="Calibri"/>
                <a:sym typeface="Calibri"/>
              </a:rPr>
              <a:t> (Associazione Nondasola, 2014).</a:t>
            </a:r>
            <a:endParaRPr sz="1800">
              <a:solidFill>
                <a:srgbClr val="030F93"/>
              </a:solidFill>
              <a:latin typeface="Calibri"/>
              <a:ea typeface="Calibri"/>
              <a:cs typeface="Calibri"/>
              <a:sym typeface="Calibri"/>
            </a:endParaRPr>
          </a:p>
          <a:p>
            <a:pPr marL="0" marR="0" lvl="0" indent="0" algn="l" rtl="0">
              <a:lnSpc>
                <a:spcPct val="130000"/>
              </a:lnSpc>
              <a:spcBef>
                <a:spcPts val="800"/>
              </a:spcBef>
              <a:spcAft>
                <a:spcPts val="0"/>
              </a:spcAft>
              <a:buClr>
                <a:srgbClr val="000000"/>
              </a:buClr>
              <a:buSzPts val="1600"/>
              <a:buFont typeface="Arial"/>
              <a:buNone/>
            </a:pPr>
            <a:endParaRPr sz="1600">
              <a:solidFill>
                <a:srgbClr val="030F9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r>
              <a:rPr lang="it-IT" sz="1800">
                <a:solidFill>
                  <a:srgbClr val="030F93"/>
                </a:solidFill>
                <a:latin typeface="Calibri"/>
                <a:ea typeface="Calibri"/>
                <a:cs typeface="Calibri"/>
                <a:sym typeface="Calibri"/>
              </a:rPr>
              <a:t>La Convenzione di Istanbul evidenzia il collegamento tra la presenza di modelli culturali che strutturano in maniera gerarchica il rapporto uomo-donna e la violenza sulla donna in tutte le sue forme; questa, infatti, è un elemento strutturale della società che si esprime anche attraverso la riproposizione di stereotipi, intesi come limitazioni della libertà personale e delle possibilità individuali. </a:t>
            </a:r>
            <a:endParaRPr sz="1800">
              <a:solidFill>
                <a:srgbClr val="030F9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g5cc4e8ffc2_0_0"/>
          <p:cNvSpPr txBox="1"/>
          <p:nvPr/>
        </p:nvSpPr>
        <p:spPr>
          <a:xfrm>
            <a:off x="280988" y="1447800"/>
            <a:ext cx="8501100" cy="4739700"/>
          </a:xfrm>
          <a:prstGeom prst="rect">
            <a:avLst/>
          </a:prstGeom>
          <a:noFill/>
          <a:ln>
            <a:noFill/>
          </a:ln>
        </p:spPr>
        <p:txBody>
          <a:bodyPr spcFirstLastPara="1" wrap="square" lIns="91425" tIns="45700" rIns="91425" bIns="45700" anchor="t" anchorCtr="0">
            <a:noAutofit/>
          </a:bodyPr>
          <a:lstStyle/>
          <a:p>
            <a:pPr marL="0" lvl="0" indent="0" algn="just" rtl="0">
              <a:lnSpc>
                <a:spcPct val="130000"/>
              </a:lnSpc>
              <a:spcBef>
                <a:spcPts val="0"/>
              </a:spcBef>
              <a:spcAft>
                <a:spcPts val="0"/>
              </a:spcAft>
              <a:buClr>
                <a:schemeClr val="dk1"/>
              </a:buClr>
              <a:buSzPts val="1100"/>
              <a:buFont typeface="Arial"/>
              <a:buNone/>
            </a:pPr>
            <a:r>
              <a:rPr lang="it-IT" sz="1800">
                <a:solidFill>
                  <a:srgbClr val="030F93"/>
                </a:solidFill>
                <a:latin typeface="Calibri"/>
                <a:ea typeface="Calibri"/>
                <a:cs typeface="Calibri"/>
                <a:sym typeface="Calibri"/>
              </a:rPr>
              <a:t>Recenti indagini sugli studi di genere mostrano, inoltre, una relazione tra </a:t>
            </a:r>
            <a:r>
              <a:rPr lang="it-IT" sz="1800" i="1">
                <a:solidFill>
                  <a:srgbClr val="030F93"/>
                </a:solidFill>
                <a:latin typeface="Calibri"/>
                <a:ea typeface="Calibri"/>
                <a:cs typeface="Calibri"/>
                <a:sym typeface="Calibri"/>
              </a:rPr>
              <a:t>l’accettazione degli stereotipi sul ruolo sociale della donna e una visione parziale e infondata delle cause e delle manifestazioni della violenza</a:t>
            </a:r>
            <a:r>
              <a:rPr lang="it-IT" sz="1800">
                <a:solidFill>
                  <a:srgbClr val="030F93"/>
                </a:solidFill>
                <a:latin typeface="Calibri"/>
                <a:ea typeface="Calibri"/>
                <a:cs typeface="Calibri"/>
                <a:sym typeface="Calibri"/>
              </a:rPr>
              <a:t>, che può portare anche a una giustificazione della violenza stessa</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r>
              <a:rPr lang="it-IT" sz="1800">
                <a:solidFill>
                  <a:srgbClr val="030F93"/>
                </a:solidFill>
                <a:latin typeface="Calibri"/>
                <a:ea typeface="Calibri"/>
                <a:cs typeface="Calibri"/>
                <a:sym typeface="Calibri"/>
              </a:rPr>
              <a:t>(Gli italiani e la violenza assistita: questa sconosciuta. La percezione della violenza contro le donne e i loro figli, WeWorld report, p.9)</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endParaRPr sz="1800">
              <a:solidFill>
                <a:srgbClr val="030F9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 name="Google Shape;177;p2"/>
          <p:cNvSpPr txBox="1"/>
          <p:nvPr/>
        </p:nvSpPr>
        <p:spPr>
          <a:xfrm>
            <a:off x="280988" y="201880"/>
            <a:ext cx="827246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RPr/>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a:t>Scuola e questioni </a:t>
            </a:r>
            <a:endParaRPr lang="it-IT" dirty="0" smtClean="0"/>
          </a:p>
          <a:p>
            <a:r>
              <a:rPr lang="it-IT" dirty="0" smtClean="0"/>
              <a:t>di </a:t>
            </a:r>
            <a:r>
              <a:rPr lang="it-IT" dirty="0"/>
              <a:t>genere</a:t>
            </a:r>
            <a:endParaRPr dirty="0"/>
          </a:p>
          <a:p>
            <a:endParaRPr dirty="0"/>
          </a:p>
          <a:p>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90" name="Google Shape;190;g5cc4e8ffc2_0_12"/>
          <p:cNvPicPr preferRelativeResize="0"/>
          <p:nvPr/>
        </p:nvPicPr>
        <p:blipFill>
          <a:blip r:embed="rId3">
            <a:alphaModFix/>
          </a:blip>
          <a:stretch>
            <a:fillRect/>
          </a:stretch>
        </p:blipFill>
        <p:spPr>
          <a:xfrm>
            <a:off x="280988" y="4018574"/>
            <a:ext cx="5884825" cy="2379325"/>
          </a:xfrm>
          <a:prstGeom prst="rect">
            <a:avLst/>
          </a:prstGeom>
          <a:noFill/>
          <a:ln>
            <a:noFill/>
          </a:ln>
        </p:spPr>
      </p:pic>
      <p:pic>
        <p:nvPicPr>
          <p:cNvPr id="191" name="Google Shape;191;g5cc4e8ffc2_0_12"/>
          <p:cNvPicPr preferRelativeResize="0"/>
          <p:nvPr/>
        </p:nvPicPr>
        <p:blipFill>
          <a:blip r:embed="rId4">
            <a:alphaModFix/>
          </a:blip>
          <a:stretch>
            <a:fillRect/>
          </a:stretch>
        </p:blipFill>
        <p:spPr>
          <a:xfrm>
            <a:off x="709931" y="1497049"/>
            <a:ext cx="5251919" cy="2177625"/>
          </a:xfrm>
          <a:prstGeom prst="rect">
            <a:avLst/>
          </a:prstGeom>
          <a:noFill/>
          <a:ln>
            <a:noFill/>
          </a:ln>
        </p:spPr>
      </p:pic>
      <p:sp>
        <p:nvSpPr>
          <p:cNvPr id="192" name="Google Shape;192;g5cc4e8ffc2_0_12"/>
          <p:cNvSpPr txBox="1"/>
          <p:nvPr/>
        </p:nvSpPr>
        <p:spPr>
          <a:xfrm>
            <a:off x="6165813" y="1556500"/>
            <a:ext cx="2776987" cy="30000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it-IT" sz="1800" dirty="0">
                <a:solidFill>
                  <a:srgbClr val="030F93"/>
                </a:solidFill>
                <a:latin typeface="Calibri"/>
                <a:ea typeface="Calibri"/>
                <a:cs typeface="Calibri"/>
                <a:sym typeface="Calibri"/>
              </a:rPr>
              <a:t>Progetto </a:t>
            </a:r>
            <a:r>
              <a:rPr lang="it-IT" sz="1800" i="1" dirty="0">
                <a:solidFill>
                  <a:srgbClr val="030F93"/>
                </a:solidFill>
                <a:latin typeface="Calibri"/>
                <a:ea typeface="Calibri"/>
                <a:cs typeface="Calibri"/>
                <a:sym typeface="Calibri"/>
              </a:rPr>
              <a:t>Questioni di </a:t>
            </a:r>
            <a:r>
              <a:rPr lang="it-IT" sz="1800" i="1" dirty="0" smtClean="0">
                <a:solidFill>
                  <a:srgbClr val="030F93"/>
                </a:solidFill>
                <a:latin typeface="Calibri"/>
                <a:ea typeface="Calibri"/>
                <a:cs typeface="Calibri"/>
                <a:sym typeface="Calibri"/>
              </a:rPr>
              <a:t>genere</a:t>
            </a:r>
            <a:r>
              <a:rPr lang="it-IT" sz="1800" i="1" dirty="0">
                <a:solidFill>
                  <a:srgbClr val="030F93"/>
                </a:solidFill>
                <a:latin typeface="Calibri"/>
                <a:ea typeface="Calibri"/>
                <a:cs typeface="Calibri"/>
                <a:sym typeface="Calibri"/>
              </a:rPr>
              <a:t> </a:t>
            </a:r>
            <a:r>
              <a:rPr lang="it-IT" sz="1800" dirty="0" smtClean="0">
                <a:solidFill>
                  <a:srgbClr val="030F93"/>
                </a:solidFill>
                <a:latin typeface="Calibri"/>
                <a:ea typeface="Calibri"/>
                <a:cs typeface="Calibri"/>
                <a:sym typeface="Calibri"/>
              </a:rPr>
              <a:t>realizzato </a:t>
            </a:r>
            <a:r>
              <a:rPr lang="it-IT" sz="1800" dirty="0">
                <a:solidFill>
                  <a:srgbClr val="030F93"/>
                </a:solidFill>
                <a:latin typeface="Calibri"/>
                <a:ea typeface="Calibri"/>
                <a:cs typeface="Calibri"/>
                <a:sym typeface="Calibri"/>
              </a:rPr>
              <a:t>nelle scuole secondarie di Primo grado della Provincia di Prato nel 2017. </a:t>
            </a:r>
            <a:endParaRPr sz="1800" dirty="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r>
              <a:rPr lang="it-IT" sz="1800" dirty="0">
                <a:solidFill>
                  <a:srgbClr val="030F93"/>
                </a:solidFill>
                <a:latin typeface="Calibri"/>
                <a:ea typeface="Calibri"/>
                <a:cs typeface="Calibri"/>
                <a:sym typeface="Calibri"/>
              </a:rPr>
              <a:t>I dati riportano le risposte ad un questionario somministrato prima e dopo l’intervento di educazione di genere</a:t>
            </a:r>
            <a:endParaRPr sz="1800" dirty="0">
              <a:solidFill>
                <a:srgbClr val="030F93"/>
              </a:solidFill>
              <a:latin typeface="Calibri"/>
              <a:ea typeface="Calibri"/>
              <a:cs typeface="Calibri"/>
              <a:sym typeface="Calibri"/>
            </a:endParaRPr>
          </a:p>
        </p:txBody>
      </p:sp>
      <p:sp>
        <p:nvSpPr>
          <p:cNvPr id="6" name="Google Shape;177;p2"/>
          <p:cNvSpPr txBox="1"/>
          <p:nvPr/>
        </p:nvSpPr>
        <p:spPr>
          <a:xfrm>
            <a:off x="280988" y="201880"/>
            <a:ext cx="827246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RPr/>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a:t>Scuola e questioni </a:t>
            </a:r>
            <a:endParaRPr lang="it-IT" dirty="0" smtClean="0"/>
          </a:p>
          <a:p>
            <a:r>
              <a:rPr lang="it-IT" dirty="0" smtClean="0"/>
              <a:t>di </a:t>
            </a:r>
            <a:r>
              <a:rPr lang="it-IT" dirty="0"/>
              <a:t>genere</a:t>
            </a:r>
            <a:endParaRPr dirty="0"/>
          </a:p>
          <a:p>
            <a:endParaRPr dirty="0"/>
          </a:p>
          <a:p>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5cc4e8ffc2_0_22"/>
          <p:cNvSpPr txBox="1"/>
          <p:nvPr/>
        </p:nvSpPr>
        <p:spPr>
          <a:xfrm>
            <a:off x="280988" y="308758"/>
            <a:ext cx="8272500" cy="8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RPr/>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a:t>Scuola come osservatorio </a:t>
            </a:r>
            <a:endParaRPr lang="it-IT" dirty="0" smtClean="0"/>
          </a:p>
          <a:p>
            <a:r>
              <a:rPr lang="it-IT" dirty="0" smtClean="0"/>
              <a:t>privilegiato</a:t>
            </a:r>
            <a:endParaRPr dirty="0"/>
          </a:p>
          <a:p>
            <a:endParaRPr dirty="0"/>
          </a:p>
          <a:p>
            <a:endParaRPr dirty="0"/>
          </a:p>
        </p:txBody>
      </p:sp>
      <p:sp>
        <p:nvSpPr>
          <p:cNvPr id="198" name="Google Shape;198;g5cc4e8ffc2_0_22"/>
          <p:cNvSpPr txBox="1"/>
          <p:nvPr/>
        </p:nvSpPr>
        <p:spPr>
          <a:xfrm>
            <a:off x="606900" y="1323075"/>
            <a:ext cx="8183100" cy="30000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endParaRPr sz="1800" dirty="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r>
              <a:rPr lang="it-IT" sz="1800" dirty="0">
                <a:solidFill>
                  <a:srgbClr val="030F93"/>
                </a:solidFill>
                <a:latin typeface="Calibri"/>
                <a:ea typeface="Calibri"/>
                <a:cs typeface="Calibri"/>
                <a:sym typeface="Calibri"/>
              </a:rPr>
              <a:t>Le educatrici che lavorano nelle scuole raccontano come il contatto diretto con gli studenti e le studentesse permetta non solo di informare, educare, ma sia anche occasione per favorire l’</a:t>
            </a:r>
            <a:r>
              <a:rPr lang="it-IT" sz="1800" b="1" dirty="0">
                <a:solidFill>
                  <a:srgbClr val="030F93"/>
                </a:solidFill>
                <a:latin typeface="Calibri"/>
                <a:ea typeface="Calibri"/>
                <a:cs typeface="Calibri"/>
                <a:sym typeface="Calibri"/>
              </a:rPr>
              <a:t>emersione</a:t>
            </a:r>
            <a:r>
              <a:rPr lang="it-IT" sz="1800" dirty="0">
                <a:solidFill>
                  <a:srgbClr val="030F93"/>
                </a:solidFill>
                <a:latin typeface="Calibri"/>
                <a:ea typeface="Calibri"/>
                <a:cs typeface="Calibri"/>
                <a:sym typeface="Calibri"/>
              </a:rPr>
              <a:t> del fenomeno della violenza di genere. </a:t>
            </a:r>
            <a:endParaRPr sz="1800" dirty="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dirty="0">
              <a:solidFill>
                <a:srgbClr val="030F93"/>
              </a:solidFill>
              <a:latin typeface="Calibri"/>
              <a:ea typeface="Calibri"/>
              <a:cs typeface="Calibri"/>
              <a:sym typeface="Calibri"/>
            </a:endParaRPr>
          </a:p>
          <a:p>
            <a:pPr marL="0" marR="0" lvl="0" indent="0" algn="just" rtl="0">
              <a:lnSpc>
                <a:spcPct val="130000"/>
              </a:lnSpc>
              <a:spcBef>
                <a:spcPts val="0"/>
              </a:spcBef>
              <a:spcAft>
                <a:spcPts val="0"/>
              </a:spcAft>
              <a:buNone/>
            </a:pPr>
            <a:r>
              <a:rPr lang="it-IT" sz="1800" i="1" dirty="0">
                <a:solidFill>
                  <a:srgbClr val="030F93"/>
                </a:solidFill>
                <a:latin typeface="Calibri"/>
                <a:ea typeface="Calibri"/>
                <a:cs typeface="Calibri"/>
                <a:sym typeface="Calibri"/>
              </a:rPr>
              <a:t>Talvolta infatti accade che alcuni sguardi siano bassi per tutta la durata degli incontri, altre volte invece con irruenza veniamo smentite e boicottate, proprio da coloro che i/le docenti ci hanno informato vivere esperienze familiari dolorose, di deprivazione, di violenza; e allora accade che dopo un po’ il telefono del Centro Antiviolenza squilla, e dall’altra parte della cornetta c’è una madre con la nostra cartolina in mano, quella che il figlio o la figlia hanno portato a casa dopo il laboratorio di educazione di genere con le operatrici de La Nara</a:t>
            </a:r>
            <a:r>
              <a:rPr lang="it-IT" sz="1800" dirty="0">
                <a:solidFill>
                  <a:srgbClr val="030F93"/>
                </a:solidFill>
                <a:latin typeface="Calibri"/>
                <a:ea typeface="Calibri"/>
                <a:cs typeface="Calibri"/>
                <a:sym typeface="Calibri"/>
              </a:rPr>
              <a:t> [il Centro antiviolenza] </a:t>
            </a:r>
            <a:endParaRPr sz="1800" dirty="0">
              <a:solidFill>
                <a:srgbClr val="030F93"/>
              </a:solidFill>
              <a:latin typeface="Calibri"/>
              <a:ea typeface="Calibri"/>
              <a:cs typeface="Calibri"/>
              <a:sym typeface="Calibri"/>
            </a:endParaRPr>
          </a:p>
          <a:p>
            <a:pPr marL="0" marR="0" lvl="0" indent="0" algn="just" rtl="0">
              <a:lnSpc>
                <a:spcPct val="130000"/>
              </a:lnSpc>
              <a:spcBef>
                <a:spcPts val="0"/>
              </a:spcBef>
              <a:spcAft>
                <a:spcPts val="0"/>
              </a:spcAft>
              <a:buNone/>
            </a:pPr>
            <a:r>
              <a:rPr lang="it-IT" sz="1800" dirty="0">
                <a:solidFill>
                  <a:srgbClr val="030F93"/>
                </a:solidFill>
                <a:latin typeface="Calibri"/>
                <a:ea typeface="Calibri"/>
                <a:cs typeface="Calibri"/>
                <a:sym typeface="Calibri"/>
              </a:rPr>
              <a:t>(</a:t>
            </a:r>
            <a:r>
              <a:rPr lang="it-IT" sz="1800" dirty="0" err="1">
                <a:solidFill>
                  <a:srgbClr val="030F93"/>
                </a:solidFill>
                <a:latin typeface="Calibri"/>
                <a:ea typeface="Calibri"/>
                <a:cs typeface="Calibri"/>
                <a:sym typeface="Calibri"/>
              </a:rPr>
              <a:t>Cuccarese</a:t>
            </a:r>
            <a:r>
              <a:rPr lang="it-IT" sz="1800" dirty="0">
                <a:solidFill>
                  <a:srgbClr val="030F93"/>
                </a:solidFill>
                <a:latin typeface="Calibri"/>
                <a:ea typeface="Calibri"/>
                <a:cs typeface="Calibri"/>
                <a:sym typeface="Calibri"/>
              </a:rPr>
              <a:t>, Maurizi, 2017, p.111)</a:t>
            </a:r>
            <a:endParaRPr sz="1800" dirty="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dirty="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dirty="0">
              <a:solidFill>
                <a:srgbClr val="030F93"/>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5cc4e8ffc2_0_31"/>
          <p:cNvSpPr txBox="1"/>
          <p:nvPr/>
        </p:nvSpPr>
        <p:spPr>
          <a:xfrm>
            <a:off x="280988" y="237506"/>
            <a:ext cx="8272500" cy="8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RPr/>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a:t>La violenza assistita</a:t>
            </a:r>
            <a:endParaRPr dirty="0"/>
          </a:p>
          <a:p>
            <a:endParaRPr dirty="0"/>
          </a:p>
          <a:p>
            <a:endParaRPr dirty="0"/>
          </a:p>
        </p:txBody>
      </p:sp>
      <p:sp>
        <p:nvSpPr>
          <p:cNvPr id="204" name="Google Shape;204;g5cc4e8ffc2_0_31"/>
          <p:cNvSpPr txBox="1"/>
          <p:nvPr/>
        </p:nvSpPr>
        <p:spPr>
          <a:xfrm>
            <a:off x="403800" y="2354725"/>
            <a:ext cx="6197100" cy="30000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it-IT" sz="1600" i="1" dirty="0">
                <a:solidFill>
                  <a:srgbClr val="030F93"/>
                </a:solidFill>
                <a:latin typeface="Calibri"/>
                <a:ea typeface="Calibri"/>
                <a:cs typeface="Calibri"/>
                <a:sym typeface="Calibri"/>
              </a:rPr>
              <a:t>Per </a:t>
            </a:r>
            <a:r>
              <a:rPr lang="it-IT" sz="1600" b="1" i="1" dirty="0">
                <a:solidFill>
                  <a:srgbClr val="030F93"/>
                </a:solidFill>
                <a:latin typeface="Calibri"/>
                <a:ea typeface="Calibri"/>
                <a:cs typeface="Calibri"/>
                <a:sym typeface="Calibri"/>
              </a:rPr>
              <a:t>violenza assistita</a:t>
            </a:r>
            <a:r>
              <a:rPr lang="it-IT" sz="1600" i="1" dirty="0">
                <a:solidFill>
                  <a:srgbClr val="030F93"/>
                </a:solidFill>
                <a:latin typeface="Calibri"/>
                <a:ea typeface="Calibri"/>
                <a:cs typeface="Calibri"/>
                <a:sym typeface="Calibri"/>
              </a:rPr>
              <a:t> </a:t>
            </a:r>
            <a:r>
              <a:rPr lang="it-IT" sz="1600" i="1" dirty="0" err="1">
                <a:solidFill>
                  <a:srgbClr val="030F93"/>
                </a:solidFill>
                <a:latin typeface="Calibri"/>
                <a:ea typeface="Calibri"/>
                <a:cs typeface="Calibri"/>
                <a:sym typeface="Calibri"/>
              </a:rPr>
              <a:t>intrafamiliare</a:t>
            </a:r>
            <a:r>
              <a:rPr lang="it-IT" sz="1600" i="1" dirty="0">
                <a:solidFill>
                  <a:srgbClr val="030F93"/>
                </a:solidFill>
                <a:latin typeface="Calibri"/>
                <a:ea typeface="Calibri"/>
                <a:cs typeface="Calibri"/>
                <a:sym typeface="Calibri"/>
              </a:rPr>
              <a:t> si intende l’esperire da parte della/del bambina/o e adolescente qualsiasi forma di maltrattamento compiuto attraverso atti di violenza fisica, verbale, psicologica, sessuale, economica e atti persecutori (c.d. </a:t>
            </a:r>
            <a:r>
              <a:rPr lang="it-IT" sz="1600" i="1" dirty="0" err="1">
                <a:solidFill>
                  <a:srgbClr val="030F93"/>
                </a:solidFill>
                <a:latin typeface="Calibri"/>
                <a:ea typeface="Calibri"/>
                <a:cs typeface="Calibri"/>
                <a:sym typeface="Calibri"/>
              </a:rPr>
              <a:t>stalking</a:t>
            </a:r>
            <a:r>
              <a:rPr lang="it-IT" sz="1600" i="1" dirty="0">
                <a:solidFill>
                  <a:srgbClr val="030F93"/>
                </a:solidFill>
                <a:latin typeface="Calibri"/>
                <a:ea typeface="Calibri"/>
                <a:cs typeface="Calibri"/>
                <a:sym typeface="Calibri"/>
              </a:rPr>
              <a:t>) su figure di riferimento o su altre figure affettivamente significative, adulte o minorenni. Di particolare gravità è la condizione degli orfani denominati speciali, vittime di violenza assistita da omicidio, omicidi plurimi, omicidio-suicidio. </a:t>
            </a:r>
            <a:endParaRPr sz="1600" dirty="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600" dirty="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600" dirty="0">
              <a:solidFill>
                <a:srgbClr val="030F93"/>
              </a:solidFill>
              <a:latin typeface="Calibri"/>
              <a:ea typeface="Calibri"/>
              <a:cs typeface="Calibri"/>
              <a:sym typeface="Calibri"/>
            </a:endParaRPr>
          </a:p>
        </p:txBody>
      </p:sp>
      <p:sp>
        <p:nvSpPr>
          <p:cNvPr id="205" name="Google Shape;205;g5cc4e8ffc2_0_31"/>
          <p:cNvSpPr txBox="1"/>
          <p:nvPr/>
        </p:nvSpPr>
        <p:spPr>
          <a:xfrm>
            <a:off x="403800" y="1091606"/>
            <a:ext cx="8336400" cy="15795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it-IT" sz="1600" dirty="0">
                <a:solidFill>
                  <a:srgbClr val="030F93"/>
                </a:solidFill>
                <a:latin typeface="Calibri"/>
                <a:ea typeface="Calibri"/>
                <a:cs typeface="Calibri"/>
                <a:sym typeface="Calibri"/>
              </a:rPr>
              <a:t>La violenza vissuta da parte di bambine e bambini può essere vissuta in maniera diretta oppure esperita nel contesto familiare</a:t>
            </a:r>
            <a:endParaRPr sz="1600" dirty="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r>
              <a:rPr lang="it-IT" sz="1600" dirty="0">
                <a:solidFill>
                  <a:srgbClr val="030F93"/>
                </a:solidFill>
                <a:latin typeface="Calibri"/>
                <a:ea typeface="Calibri"/>
                <a:cs typeface="Calibri"/>
                <a:sym typeface="Calibri"/>
              </a:rPr>
              <a:t>In questo caso si parla di violenza assistita. Di seguito la definizione del Coordinamento Italiano dei Servizi contro il Maltrattamento e l’Abuso all’Infanzia</a:t>
            </a:r>
            <a:endParaRPr sz="1600" dirty="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600" dirty="0">
              <a:solidFill>
                <a:srgbClr val="030F93"/>
              </a:solidFill>
              <a:latin typeface="Calibri"/>
              <a:ea typeface="Calibri"/>
              <a:cs typeface="Calibri"/>
              <a:sym typeface="Calibri"/>
            </a:endParaRPr>
          </a:p>
        </p:txBody>
      </p:sp>
      <p:pic>
        <p:nvPicPr>
          <p:cNvPr id="206" name="Google Shape;206;g5cc4e8ffc2_0_31"/>
          <p:cNvPicPr preferRelativeResize="0"/>
          <p:nvPr/>
        </p:nvPicPr>
        <p:blipFill rotWithShape="1">
          <a:blip r:embed="rId3">
            <a:alphaModFix/>
          </a:blip>
          <a:srcRect l="34763" t="11863" r="35731" b="14221"/>
          <a:stretch/>
        </p:blipFill>
        <p:spPr>
          <a:xfrm>
            <a:off x="6939327" y="2433600"/>
            <a:ext cx="2051923" cy="2478953"/>
          </a:xfrm>
          <a:prstGeom prst="rect">
            <a:avLst/>
          </a:prstGeom>
          <a:noFill/>
          <a:ln>
            <a:noFill/>
          </a:ln>
        </p:spPr>
      </p:pic>
      <p:sp>
        <p:nvSpPr>
          <p:cNvPr id="207" name="Google Shape;207;g5cc4e8ffc2_0_31"/>
          <p:cNvSpPr txBox="1"/>
          <p:nvPr/>
        </p:nvSpPr>
        <p:spPr>
          <a:xfrm>
            <a:off x="359000" y="4912742"/>
            <a:ext cx="8709000" cy="30000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it-IT" sz="1600" i="1" dirty="0">
                <a:solidFill>
                  <a:srgbClr val="030F93"/>
                </a:solidFill>
                <a:latin typeface="Calibri"/>
                <a:ea typeface="Calibri"/>
                <a:cs typeface="Calibri"/>
                <a:sym typeface="Calibri"/>
              </a:rPr>
              <a:t>Il/la bambino/a o l’adolescente può farne esperienza direttamente (quando la violenza/omicidio avviene nel suo campo percettivo), indirettamente (quando il/la minorenne è o viene a conoscenza della violenza/omicidio), e/o percependone gli effetti acuti e cronici, fisici e psicologici. </a:t>
            </a:r>
            <a:endParaRPr sz="1600" i="1" dirty="0">
              <a:solidFill>
                <a:srgbClr val="030F9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5cc4e8ffc2_0_36"/>
          <p:cNvSpPr txBox="1"/>
          <p:nvPr/>
        </p:nvSpPr>
        <p:spPr>
          <a:xfrm>
            <a:off x="280988" y="320172"/>
            <a:ext cx="8272500" cy="8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RPr/>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a:t>La violenza assistita</a:t>
            </a:r>
            <a:endParaRPr dirty="0"/>
          </a:p>
          <a:p>
            <a:endParaRPr dirty="0"/>
          </a:p>
          <a:p>
            <a:endParaRPr dirty="0"/>
          </a:p>
        </p:txBody>
      </p:sp>
      <p:sp>
        <p:nvSpPr>
          <p:cNvPr id="213" name="Google Shape;213;g5cc4e8ffc2_0_36"/>
          <p:cNvSpPr txBox="1"/>
          <p:nvPr/>
        </p:nvSpPr>
        <p:spPr>
          <a:xfrm>
            <a:off x="578600" y="945725"/>
            <a:ext cx="8183100" cy="30000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it-IT" sz="1800" i="1" dirty="0">
                <a:solidFill>
                  <a:srgbClr val="030F93"/>
                </a:solidFill>
                <a:latin typeface="Calibri"/>
                <a:ea typeface="Calibri"/>
                <a:cs typeface="Calibri"/>
                <a:sym typeface="Calibri"/>
              </a:rPr>
              <a:t>La violenza assistita include l’assistere a violenze di minorenni su altri minorenni e/o su altri membri della famiglia e ad abbandoni e maltrattamenti ai danni degli animali domestici e da allevamento. La violenza sulle donne è un fenomeno diffuso, ancora sottovalutato e scarsamente rilevato, che può mettere a rischio, a partire dalle prime fasi della gravidanza, la salute psico-fisica e la vita stessa, sia delle madri che dei figli. Il coinvolgimento dei bambini nella violenza domestica può avvenire non solo durante la convivenza dei genitori, ma anche nella fase di separazione e dopo la separazione stessa. Queste ultime due fasi sono particolarmente a rischio per il coinvolgimento dei figli da parte del padre/partner violento, il quale può utilizzare i bambini come strumento per reiterare i maltrattamenti sulla madre e per continuare a controllarla. Inoltre in queste fasi aumenta il rischio di escalation della violenza e la possibilità di un esito letale (omicidio della madre, omicidi plurimi, omicidio-suicidio). Le dinamiche della violenza domestica interferiscono sulla relazione con i figli, alterando l’espressione delle funzioni genitoriali della madre e del padre maltrattante e i modelli di </a:t>
            </a:r>
            <a:r>
              <a:rPr lang="it-IT" sz="1800" i="1" dirty="0" smtClean="0">
                <a:solidFill>
                  <a:srgbClr val="030F93"/>
                </a:solidFill>
                <a:latin typeface="Calibri"/>
                <a:ea typeface="Calibri"/>
                <a:cs typeface="Calibri"/>
                <a:sym typeface="Calibri"/>
              </a:rPr>
              <a:t>attaccamento</a:t>
            </a:r>
            <a:r>
              <a:rPr lang="it-IT" sz="1800" i="1" dirty="0">
                <a:solidFill>
                  <a:srgbClr val="030F93"/>
                </a:solidFill>
                <a:latin typeface="Calibri"/>
                <a:ea typeface="Calibri"/>
                <a:cs typeface="Calibri"/>
                <a:sym typeface="Calibri"/>
              </a:rPr>
              <a:t> </a:t>
            </a:r>
            <a:r>
              <a:rPr lang="it-IT" sz="1800" dirty="0" smtClean="0">
                <a:solidFill>
                  <a:srgbClr val="030F93"/>
                </a:solidFill>
                <a:latin typeface="Calibri"/>
                <a:ea typeface="Calibri"/>
                <a:cs typeface="Calibri"/>
                <a:sym typeface="Calibri"/>
              </a:rPr>
              <a:t>(CISMAI</a:t>
            </a:r>
            <a:r>
              <a:rPr lang="it-IT" sz="1800" dirty="0">
                <a:solidFill>
                  <a:srgbClr val="030F93"/>
                </a:solidFill>
                <a:latin typeface="Calibri"/>
                <a:ea typeface="Calibri"/>
                <a:cs typeface="Calibri"/>
                <a:sym typeface="Calibri"/>
              </a:rPr>
              <a:t>, 2017, p. 17).</a:t>
            </a:r>
            <a:endParaRPr sz="1800" dirty="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100" dirty="0">
              <a:solidFill>
                <a:schemeClr val="dk1"/>
              </a:solidFill>
            </a:endParaRPr>
          </a:p>
          <a:p>
            <a:pPr marL="0" lvl="0" indent="0" algn="just" rtl="0">
              <a:lnSpc>
                <a:spcPct val="130000"/>
              </a:lnSpc>
              <a:spcBef>
                <a:spcPts val="0"/>
              </a:spcBef>
              <a:spcAft>
                <a:spcPts val="0"/>
              </a:spcAft>
              <a:buNone/>
            </a:pPr>
            <a:endParaRPr sz="1800" dirty="0">
              <a:solidFill>
                <a:srgbClr val="030F93"/>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g5d4a55319a_0_131"/>
          <p:cNvSpPr txBox="1"/>
          <p:nvPr/>
        </p:nvSpPr>
        <p:spPr>
          <a:xfrm>
            <a:off x="578600" y="945725"/>
            <a:ext cx="8183100" cy="30000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it-IT" sz="1800">
                <a:solidFill>
                  <a:srgbClr val="030F93"/>
                </a:solidFill>
                <a:latin typeface="Calibri"/>
                <a:ea typeface="Calibri"/>
                <a:cs typeface="Calibri"/>
                <a:sym typeface="Calibri"/>
              </a:rPr>
              <a:t>Si parla di violenza assistita anche quando questa avviene fuori dal campo visivo del bambino o della bambina, ma questi ne percepiscono gli </a:t>
            </a:r>
            <a:r>
              <a:rPr lang="it-IT" sz="1800" b="1">
                <a:solidFill>
                  <a:srgbClr val="030F93"/>
                </a:solidFill>
                <a:latin typeface="Calibri"/>
                <a:ea typeface="Calibri"/>
                <a:cs typeface="Calibri"/>
                <a:sym typeface="Calibri"/>
              </a:rPr>
              <a:t>effetti</a:t>
            </a:r>
            <a:r>
              <a:rPr lang="it-IT" sz="1800">
                <a:solidFill>
                  <a:srgbClr val="030F93"/>
                </a:solidFill>
                <a:latin typeface="Calibri"/>
                <a:ea typeface="Calibri"/>
                <a:cs typeface="Calibri"/>
                <a:sym typeface="Calibri"/>
              </a:rPr>
              <a:t>.</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r>
              <a:rPr lang="it-IT" sz="1800">
                <a:solidFill>
                  <a:srgbClr val="030F93"/>
                </a:solidFill>
                <a:latin typeface="Calibri"/>
                <a:ea typeface="Calibri"/>
                <a:cs typeface="Calibri"/>
                <a:sym typeface="Calibri"/>
              </a:rPr>
              <a:t>Vedere la propria madre subire violenza, sia essa verbale, psicologica, economica, fisica ha delle conseguenze sulle </a:t>
            </a:r>
            <a:r>
              <a:rPr lang="it-IT" sz="1800" b="1">
                <a:solidFill>
                  <a:srgbClr val="030F93"/>
                </a:solidFill>
                <a:latin typeface="Calibri"/>
                <a:ea typeface="Calibri"/>
                <a:cs typeface="Calibri"/>
                <a:sym typeface="Calibri"/>
              </a:rPr>
              <a:t>opportunità formative</a:t>
            </a:r>
            <a:r>
              <a:rPr lang="it-IT" sz="1800">
                <a:solidFill>
                  <a:srgbClr val="030F93"/>
                </a:solidFill>
                <a:latin typeface="Calibri"/>
                <a:ea typeface="Calibri"/>
                <a:cs typeface="Calibri"/>
                <a:sym typeface="Calibri"/>
              </a:rPr>
              <a:t> e sulla </a:t>
            </a:r>
            <a:r>
              <a:rPr lang="it-IT" sz="1800" b="1">
                <a:solidFill>
                  <a:srgbClr val="030F93"/>
                </a:solidFill>
                <a:latin typeface="Calibri"/>
                <a:ea typeface="Calibri"/>
                <a:cs typeface="Calibri"/>
                <a:sym typeface="Calibri"/>
              </a:rPr>
              <a:t>crescita sociale</a:t>
            </a:r>
            <a:r>
              <a:rPr lang="it-IT" sz="1800">
                <a:solidFill>
                  <a:srgbClr val="030F93"/>
                </a:solidFill>
                <a:latin typeface="Calibri"/>
                <a:ea typeface="Calibri"/>
                <a:cs typeface="Calibri"/>
                <a:sym typeface="Calibri"/>
              </a:rPr>
              <a:t> delle figlie e dei figli, come bene evidenziato dagli studi in merito.</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r>
              <a:rPr lang="it-IT" sz="1800">
                <a:solidFill>
                  <a:srgbClr val="030F93"/>
                </a:solidFill>
                <a:latin typeface="Calibri"/>
                <a:ea typeface="Calibri"/>
                <a:cs typeface="Calibri"/>
                <a:sym typeface="Calibri"/>
              </a:rPr>
              <a:t> </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r>
              <a:rPr lang="it-IT" sz="1800">
                <a:solidFill>
                  <a:srgbClr val="030F93"/>
                </a:solidFill>
                <a:latin typeface="Calibri"/>
                <a:ea typeface="Calibri"/>
                <a:cs typeface="Calibri"/>
                <a:sym typeface="Calibri"/>
              </a:rPr>
              <a:t>Inoltre vivere situazioni di violenza aumenta il rischio di vivere, da adulti e da adulte, relazioni violente.</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Clr>
                <a:schemeClr val="dk1"/>
              </a:buClr>
              <a:buSzPts val="1100"/>
              <a:buFont typeface="Arial"/>
              <a:buNone/>
            </a:pPr>
            <a:r>
              <a:rPr lang="it-IT" sz="1800">
                <a:solidFill>
                  <a:srgbClr val="030F93"/>
                </a:solidFill>
                <a:latin typeface="Calibri"/>
                <a:ea typeface="Calibri"/>
                <a:cs typeface="Calibri"/>
                <a:sym typeface="Calibri"/>
              </a:rPr>
              <a:t>Secondo i dati dell’Indagine Istat 2014, i figli che assistono alla violenza del padre nei confronti della madre o che l'hanno subita hanno una </a:t>
            </a:r>
            <a:r>
              <a:rPr lang="it-IT" sz="1800" b="1">
                <a:solidFill>
                  <a:srgbClr val="030F93"/>
                </a:solidFill>
                <a:latin typeface="Calibri"/>
                <a:ea typeface="Calibri"/>
                <a:cs typeface="Calibri"/>
                <a:sym typeface="Calibri"/>
              </a:rPr>
              <a:t>probabilità maggiore</a:t>
            </a:r>
            <a:r>
              <a:rPr lang="it-IT" sz="1800">
                <a:solidFill>
                  <a:srgbClr val="030F93"/>
                </a:solidFill>
                <a:latin typeface="Calibri"/>
                <a:ea typeface="Calibri"/>
                <a:cs typeface="Calibri"/>
                <a:sym typeface="Calibri"/>
              </a:rPr>
              <a:t>, infatti, di essere autori di violenza nei confronti delle proprie compagne e le figlie di esserne vittime. Dai dati emerge chiaramente che i maschi imparano ad agire la violenza, le femmine a tollerarla. </a:t>
            </a:r>
            <a:endParaRPr sz="1800">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i="1">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i="1">
              <a:solidFill>
                <a:srgbClr val="030F93"/>
              </a:solidFill>
              <a:latin typeface="Calibri"/>
              <a:ea typeface="Calibri"/>
              <a:cs typeface="Calibri"/>
              <a:sym typeface="Calibri"/>
            </a:endParaRPr>
          </a:p>
          <a:p>
            <a:pPr marL="0" lvl="0" indent="0" algn="just" rtl="0">
              <a:lnSpc>
                <a:spcPct val="130000"/>
              </a:lnSpc>
              <a:spcBef>
                <a:spcPts val="0"/>
              </a:spcBef>
              <a:spcAft>
                <a:spcPts val="0"/>
              </a:spcAft>
              <a:buNone/>
            </a:pPr>
            <a:endParaRPr sz="1800" i="1">
              <a:solidFill>
                <a:srgbClr val="030F93"/>
              </a:solidFill>
              <a:latin typeface="Calibri"/>
              <a:ea typeface="Calibri"/>
              <a:cs typeface="Calibri"/>
              <a:sym typeface="Calibri"/>
            </a:endParaRPr>
          </a:p>
        </p:txBody>
      </p:sp>
      <p:sp>
        <p:nvSpPr>
          <p:cNvPr id="4" name="Google Shape;212;g5cc4e8ffc2_0_36"/>
          <p:cNvSpPr txBox="1"/>
          <p:nvPr/>
        </p:nvSpPr>
        <p:spPr>
          <a:xfrm>
            <a:off x="280988" y="320172"/>
            <a:ext cx="8272500" cy="8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RPr/>
            </a:defPPr>
            <a:lvl1pPr marL="0" algn="ctr" defTabSz="914400" eaLnBrk="1" latinLnBrk="0" hangingPunct="1">
              <a:spcBef>
                <a:spcPct val="20000"/>
              </a:spcBef>
              <a:buFont typeface="Arial" pitchFamily="34" charset="0"/>
              <a:buNone/>
              <a:defRPr sz="2800" b="1" kern="1200">
                <a:solidFill>
                  <a:srgbClr val="C70000"/>
                </a:solidFill>
                <a:latin typeface="AR CENA" panose="02000000000000000000" pitchFamily="2" charset="0"/>
                <a:ea typeface="+mn-ea"/>
                <a:cs typeface="Arial" pitchFamily="34" charset="0"/>
              </a:defRPr>
            </a:lvl1pPr>
            <a:lvl2pPr marL="742950" indent="-285750" defTabSz="914400" eaLnBrk="1" latinLnBrk="0" hangingPunct="1">
              <a:defRPr sz="1800" kern="1200">
                <a:solidFill>
                  <a:schemeClr val="tx1"/>
                </a:solidFill>
                <a:latin typeface="Arial" pitchFamily="34" charset="0"/>
                <a:ea typeface="+mn-ea"/>
                <a:cs typeface="Arial" pitchFamily="34" charset="0"/>
              </a:defRPr>
            </a:lvl2pPr>
            <a:lvl3pPr marL="1143000" indent="-228600" defTabSz="914400" eaLnBrk="1" latinLnBrk="0" hangingPunct="1">
              <a:defRPr sz="1800" kern="1200">
                <a:solidFill>
                  <a:schemeClr val="tx1"/>
                </a:solidFill>
                <a:latin typeface="Arial" pitchFamily="34" charset="0"/>
                <a:ea typeface="+mn-ea"/>
                <a:cs typeface="Arial" pitchFamily="34" charset="0"/>
              </a:defRPr>
            </a:lvl3pPr>
            <a:lvl4pPr marL="1600200" indent="-228600" defTabSz="914400" eaLnBrk="1" latinLnBrk="0" hangingPunct="1">
              <a:defRPr sz="1800" kern="1200">
                <a:solidFill>
                  <a:schemeClr val="tx1"/>
                </a:solidFill>
                <a:latin typeface="Arial" pitchFamily="34" charset="0"/>
                <a:ea typeface="+mn-ea"/>
                <a:cs typeface="Arial" pitchFamily="34" charset="0"/>
              </a:defRPr>
            </a:lvl4pPr>
            <a:lvl5pPr marL="2057400" indent="-228600" defTabSz="914400" eaLnBrk="1" latinLnBrk="0" hangingPunct="1">
              <a:defRPr sz="1800" kern="1200">
                <a:solidFill>
                  <a:schemeClr val="tx1"/>
                </a:solidFill>
                <a:latin typeface="Arial" pitchFamily="34" charset="0"/>
                <a:ea typeface="+mn-ea"/>
                <a:cs typeface="Arial" pitchFamily="34" charset="0"/>
              </a:defRPr>
            </a:lvl5pPr>
            <a:lvl6pPr marL="25146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defTabSz="45720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it-IT" dirty="0"/>
              <a:t>La violenza assistita</a:t>
            </a:r>
            <a:endParaRPr dirty="0"/>
          </a:p>
          <a:p>
            <a:endParaRPr dirty="0"/>
          </a:p>
          <a:p>
            <a:endParaRPr dirty="0"/>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1796</Words>
  <Application>Microsoft Office PowerPoint</Application>
  <PresentationFormat>Presentazione su schermo (4:3)</PresentationFormat>
  <Paragraphs>98</Paragraphs>
  <Slides>16</Slides>
  <Notes>16</Notes>
  <HiddenSlides>0</HiddenSlides>
  <MMClips>0</MMClips>
  <ScaleCrop>false</ScaleCrop>
  <HeadingPairs>
    <vt:vector size="4" baseType="variant">
      <vt:variant>
        <vt:lpstr>Tema</vt:lpstr>
      </vt:variant>
      <vt:variant>
        <vt:i4>2</vt:i4>
      </vt:variant>
      <vt:variant>
        <vt:lpstr>Titoli diapositive</vt:lpstr>
      </vt:variant>
      <vt:variant>
        <vt:i4>16</vt:i4>
      </vt:variant>
    </vt:vector>
  </HeadingPairs>
  <TitlesOfParts>
    <vt:vector size="18" baseType="lpstr">
      <vt:lpstr>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dc:creator>
  <cp:lastModifiedBy>Maria</cp:lastModifiedBy>
  <cp:revision>2</cp:revision>
  <dcterms:created xsi:type="dcterms:W3CDTF">2018-11-29T12:09:37Z</dcterms:created>
  <dcterms:modified xsi:type="dcterms:W3CDTF">2019-10-10T10:35:11Z</dcterms:modified>
</cp:coreProperties>
</file>