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4"/>
  </p:notesMasterIdLst>
  <p:sldIdLst>
    <p:sldId id="256" r:id="rId3"/>
    <p:sldId id="257" r:id="rId4"/>
    <p:sldId id="258" r:id="rId5"/>
    <p:sldId id="259" r:id="rId6"/>
    <p:sldId id="260" r:id="rId7"/>
    <p:sldId id="261" r:id="rId8"/>
    <p:sldId id="262" r:id="rId9"/>
    <p:sldId id="263" r:id="rId10"/>
    <p:sldId id="266" r:id="rId11"/>
    <p:sldId id="264" r:id="rId12"/>
    <p:sldId id="265"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h0kglB2MYO+rd3yixl1JeX0BBv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2514"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770501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5cc492d11c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5cc492d11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5d10967c88_0_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g5d10967c88_0_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d10967c88_0_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g5d10967c88_0_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5cc492d11c_0_8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g5cc492d11c_0_8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cc492d11c_0_8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g5cc492d11c_0_8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5d10967c88_0_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g5d10967c88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5d10967c88_0_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g5d10967c88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5d10967c88_0_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g5d10967c88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5d10967c88_0_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g5d10967c88_0_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5d10967c88_0_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g5d10967c88_0_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3"/>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1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0" name="Google Shape;70;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olo e testo verticale" type="vertTitleAndTx">
  <p:cSld name="VERTICAL_TITLE_AND_VERTICAL_TEXT">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91"/>
        <p:cNvGrpSpPr/>
        <p:nvPr/>
      </p:nvGrpSpPr>
      <p:grpSpPr>
        <a:xfrm>
          <a:off x="0" y="0"/>
          <a:ext cx="0" cy="0"/>
          <a:chOff x="0" y="0"/>
          <a:chExt cx="0" cy="0"/>
        </a:xfrm>
      </p:grpSpPr>
      <p:sp>
        <p:nvSpPr>
          <p:cNvPr id="92" name="Google Shape;92;g5cc492d11c_0_97"/>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3" name="Google Shape;93;g5cc492d11c_0_9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94" name="Google Shape;94;g5cc492d11c_0_9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5" name="Google Shape;95;g5cc492d11c_0_9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6" name="Google Shape;96;g5cc492d11c_0_9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pertina - Attesa">
  <p:cSld name="Copertina - Attesa">
    <p:spTree>
      <p:nvGrpSpPr>
        <p:cNvPr id="1" name="Shape 97"/>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98"/>
        <p:cNvGrpSpPr/>
        <p:nvPr/>
      </p:nvGrpSpPr>
      <p:grpSpPr>
        <a:xfrm>
          <a:off x="0" y="0"/>
          <a:ext cx="0" cy="0"/>
          <a:chOff x="0" y="0"/>
          <a:chExt cx="0" cy="0"/>
        </a:xfrm>
      </p:grpSpPr>
      <p:sp>
        <p:nvSpPr>
          <p:cNvPr id="99" name="Google Shape;99;g5cc492d11c_0_10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0" name="Google Shape;100;g5cc492d11c_0_10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01" name="Google Shape;101;g5cc492d11c_0_10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2" name="Google Shape;102;g5cc492d11c_0_10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3" name="Google Shape;103;g5cc492d11c_0_10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104"/>
        <p:cNvGrpSpPr/>
        <p:nvPr/>
      </p:nvGrpSpPr>
      <p:grpSpPr>
        <a:xfrm>
          <a:off x="0" y="0"/>
          <a:ext cx="0" cy="0"/>
          <a:chOff x="0" y="0"/>
          <a:chExt cx="0" cy="0"/>
        </a:xfrm>
      </p:grpSpPr>
      <p:sp>
        <p:nvSpPr>
          <p:cNvPr id="105" name="Google Shape;105;g5cc492d11c_0_110"/>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Clr>
                <a:schemeClr val="dk1"/>
              </a:buClr>
              <a:buSzPts val="4000"/>
              <a:buFont typeface="Calibri"/>
              <a:buNone/>
              <a:defRPr sz="4000" b="1"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g5cc492d11c_0_110"/>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107" name="Google Shape;107;g5cc492d11c_0_11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g5cc492d11c_0_11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9" name="Google Shape;109;g5cc492d11c_0_11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110"/>
        <p:cNvGrpSpPr/>
        <p:nvPr/>
      </p:nvGrpSpPr>
      <p:grpSpPr>
        <a:xfrm>
          <a:off x="0" y="0"/>
          <a:ext cx="0" cy="0"/>
          <a:chOff x="0" y="0"/>
          <a:chExt cx="0" cy="0"/>
        </a:xfrm>
      </p:grpSpPr>
      <p:sp>
        <p:nvSpPr>
          <p:cNvPr id="111" name="Google Shape;111;g5cc492d11c_0_1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2" name="Google Shape;112;g5cc492d11c_0_116"/>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13" name="Google Shape;113;g5cc492d11c_0_116"/>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14" name="Google Shape;114;g5cc492d11c_0_11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5" name="Google Shape;115;g5cc492d11c_0_11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6" name="Google Shape;116;g5cc492d11c_0_1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117"/>
        <p:cNvGrpSpPr/>
        <p:nvPr/>
      </p:nvGrpSpPr>
      <p:grpSpPr>
        <a:xfrm>
          <a:off x="0" y="0"/>
          <a:ext cx="0" cy="0"/>
          <a:chOff x="0" y="0"/>
          <a:chExt cx="0" cy="0"/>
        </a:xfrm>
      </p:grpSpPr>
      <p:sp>
        <p:nvSpPr>
          <p:cNvPr id="118" name="Google Shape;118;g5cc492d11c_0_1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9" name="Google Shape;119;g5cc492d11c_0_123"/>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20" name="Google Shape;120;g5cc492d11c_0_123"/>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21" name="Google Shape;121;g5cc492d11c_0_123"/>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22" name="Google Shape;122;g5cc492d11c_0_123"/>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23" name="Google Shape;123;g5cc492d11c_0_12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g5cc492d11c_0_12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g5cc492d11c_0_1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126"/>
        <p:cNvGrpSpPr/>
        <p:nvPr/>
      </p:nvGrpSpPr>
      <p:grpSpPr>
        <a:xfrm>
          <a:off x="0" y="0"/>
          <a:ext cx="0" cy="0"/>
          <a:chOff x="0" y="0"/>
          <a:chExt cx="0" cy="0"/>
        </a:xfrm>
      </p:grpSpPr>
      <p:sp>
        <p:nvSpPr>
          <p:cNvPr id="127" name="Google Shape;127;g5cc492d11c_0_1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8" name="Google Shape;128;g5cc492d11c_0_13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9" name="Google Shape;129;g5cc492d11c_0_13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g5cc492d11c_0_1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pertina - Attesa">
  <p:cSld name="Copertina - Attesa">
    <p:spTree>
      <p:nvGrpSpPr>
        <p:cNvPr id="1" name="Shape 21"/>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131"/>
        <p:cNvGrpSpPr/>
        <p:nvPr/>
      </p:nvGrpSpPr>
      <p:grpSpPr>
        <a:xfrm>
          <a:off x="0" y="0"/>
          <a:ext cx="0" cy="0"/>
          <a:chOff x="0" y="0"/>
          <a:chExt cx="0" cy="0"/>
        </a:xfrm>
      </p:grpSpPr>
      <p:sp>
        <p:nvSpPr>
          <p:cNvPr id="132" name="Google Shape;132;g5cc492d11c_0_13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3" name="Google Shape;133;g5cc492d11c_0_13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4" name="Google Shape;134;g5cc492d11c_0_13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135"/>
        <p:cNvGrpSpPr/>
        <p:nvPr/>
      </p:nvGrpSpPr>
      <p:grpSpPr>
        <a:xfrm>
          <a:off x="0" y="0"/>
          <a:ext cx="0" cy="0"/>
          <a:chOff x="0" y="0"/>
          <a:chExt cx="0" cy="0"/>
        </a:xfrm>
      </p:grpSpPr>
      <p:sp>
        <p:nvSpPr>
          <p:cNvPr id="136" name="Google Shape;136;g5cc492d11c_0_141"/>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7" name="Google Shape;137;g5cc492d11c_0_141"/>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38" name="Google Shape;138;g5cc492d11c_0_141"/>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39" name="Google Shape;139;g5cc492d11c_0_14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0" name="Google Shape;140;g5cc492d11c_0_14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1" name="Google Shape;141;g5cc492d11c_0_14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142"/>
        <p:cNvGrpSpPr/>
        <p:nvPr/>
      </p:nvGrpSpPr>
      <p:grpSpPr>
        <a:xfrm>
          <a:off x="0" y="0"/>
          <a:ext cx="0" cy="0"/>
          <a:chOff x="0" y="0"/>
          <a:chExt cx="0" cy="0"/>
        </a:xfrm>
      </p:grpSpPr>
      <p:sp>
        <p:nvSpPr>
          <p:cNvPr id="143" name="Google Shape;143;g5cc492d11c_0_148"/>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4" name="Google Shape;144;g5cc492d11c_0_148"/>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45" name="Google Shape;145;g5cc492d11c_0_148"/>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46" name="Google Shape;146;g5cc492d11c_0_14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7" name="Google Shape;147;g5cc492d11c_0_14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g5cc492d11c_0_14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149"/>
        <p:cNvGrpSpPr/>
        <p:nvPr/>
      </p:nvGrpSpPr>
      <p:grpSpPr>
        <a:xfrm>
          <a:off x="0" y="0"/>
          <a:ext cx="0" cy="0"/>
          <a:chOff x="0" y="0"/>
          <a:chExt cx="0" cy="0"/>
        </a:xfrm>
      </p:grpSpPr>
      <p:sp>
        <p:nvSpPr>
          <p:cNvPr id="150" name="Google Shape;150;g5cc492d11c_0_1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1" name="Google Shape;151;g5cc492d11c_0_155"/>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52" name="Google Shape;152;g5cc492d11c_0_15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3" name="Google Shape;153;g5cc492d11c_0_15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4" name="Google Shape;154;g5cc492d11c_0_15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olo e testo verticale" type="vertTitleAndTx">
  <p:cSld name="VERTICAL_TITLE_AND_VERTICAL_TEXT">
    <p:spTree>
      <p:nvGrpSpPr>
        <p:cNvPr id="1" name="Shape 155"/>
        <p:cNvGrpSpPr/>
        <p:nvPr/>
      </p:nvGrpSpPr>
      <p:grpSpPr>
        <a:xfrm>
          <a:off x="0" y="0"/>
          <a:ext cx="0" cy="0"/>
          <a:chOff x="0" y="0"/>
          <a:chExt cx="0" cy="0"/>
        </a:xfrm>
      </p:grpSpPr>
      <p:sp>
        <p:nvSpPr>
          <p:cNvPr id="156" name="Google Shape;156;g5cc492d11c_0_161"/>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7" name="Google Shape;157;g5cc492d11c_0_161"/>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58" name="Google Shape;158;g5cc492d11c_0_16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9" name="Google Shape;159;g5cc492d11c_0_16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0" name="Google Shape;160;g5cc492d11c_0_16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1" name="Google Shape;3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1"/>
        <p:cNvGrpSpPr/>
        <p:nvPr/>
      </p:nvGrpSpPr>
      <p:grpSpPr>
        <a:xfrm>
          <a:off x="0" y="0"/>
          <a:ext cx="0" cy="0"/>
          <a:chOff x="0" y="0"/>
          <a:chExt cx="0" cy="0"/>
        </a:xfrm>
      </p:grpSpPr>
      <p:sp>
        <p:nvSpPr>
          <p:cNvPr id="42" name="Google Shape;42;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4" name="Google Shape;44;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5" name="Google Shape;45;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6" name="Google Shape;46;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7" name="Google Shape;47;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50"/>
        <p:cNvGrpSpPr/>
        <p:nvPr/>
      </p:nvGrpSpPr>
      <p:grpSpPr>
        <a:xfrm>
          <a:off x="0" y="0"/>
          <a:ext cx="0" cy="0"/>
          <a:chOff x="0" y="0"/>
          <a:chExt cx="0" cy="0"/>
        </a:xfrm>
      </p:grpSpPr>
      <p:sp>
        <p:nvSpPr>
          <p:cNvPr id="51" name="Google Shape;51;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5"/>
        <p:cNvGrpSpPr/>
        <p:nvPr/>
      </p:nvGrpSpPr>
      <p:grpSpPr>
        <a:xfrm>
          <a:off x="0" y="0"/>
          <a:ext cx="0" cy="0"/>
          <a:chOff x="0" y="0"/>
          <a:chExt cx="0" cy="0"/>
        </a:xfrm>
      </p:grpSpPr>
      <p:sp>
        <p:nvSpPr>
          <p:cNvPr id="56" name="Google Shape;5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9"/>
        <p:cNvGrpSpPr/>
        <p:nvPr/>
      </p:nvGrpSpPr>
      <p:grpSpPr>
        <a:xfrm>
          <a:off x="0" y="0"/>
          <a:ext cx="0" cy="0"/>
          <a:chOff x="0" y="0"/>
          <a:chExt cx="0" cy="0"/>
        </a:xfrm>
      </p:grpSpPr>
      <p:sp>
        <p:nvSpPr>
          <p:cNvPr id="60" name="Google Shape;60;p1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2" name="Google Shape;62;p1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85"/>
        <p:cNvGrpSpPr/>
        <p:nvPr/>
      </p:nvGrpSpPr>
      <p:grpSpPr>
        <a:xfrm>
          <a:off x="0" y="0"/>
          <a:ext cx="0" cy="0"/>
          <a:chOff x="0" y="0"/>
          <a:chExt cx="0" cy="0"/>
        </a:xfrm>
      </p:grpSpPr>
      <p:sp>
        <p:nvSpPr>
          <p:cNvPr id="86" name="Google Shape;86;g5cc492d11c_0_9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 name="Google Shape;87;g5cc492d11c_0_9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8" name="Google Shape;88;g5cc492d11c_0_9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g5cc492d11c_0_9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0" name="Google Shape;90;g5cc492d11c_0_9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oys-in-care.eu/it.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4"/>
        <p:cNvGrpSpPr/>
        <p:nvPr/>
      </p:nvGrpSpPr>
      <p:grpSpPr>
        <a:xfrm>
          <a:off x="0" y="0"/>
          <a:ext cx="0" cy="0"/>
          <a:chOff x="0" y="0"/>
          <a:chExt cx="0" cy="0"/>
        </a:xfrm>
      </p:grpSpPr>
      <p:sp>
        <p:nvSpPr>
          <p:cNvPr id="165" name="Google Shape;165;g5cc492d11c_0_0"/>
          <p:cNvSpPr txBox="1"/>
          <p:nvPr/>
        </p:nvSpPr>
        <p:spPr>
          <a:xfrm>
            <a:off x="264312" y="351842"/>
            <a:ext cx="8785200" cy="80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Modulo 6– </a:t>
            </a:r>
            <a:r>
              <a:rPr lang="it-IT" dirty="0" smtClean="0"/>
              <a:t>Contrasto alla violenza di genere: il ruolo della scuola</a:t>
            </a:r>
          </a:p>
          <a:p>
            <a:endParaRPr lang="it-IT" dirty="0" smtClean="0"/>
          </a:p>
          <a:p>
            <a:r>
              <a:rPr lang="it-IT" dirty="0" smtClean="0"/>
              <a:t>L’educazione </a:t>
            </a:r>
            <a:r>
              <a:rPr lang="it-IT" dirty="0"/>
              <a:t>di genere nella pratica didattica quotidiana</a:t>
            </a:r>
            <a:endParaRPr dirty="0"/>
          </a:p>
        </p:txBody>
      </p:sp>
      <p:sp>
        <p:nvSpPr>
          <p:cNvPr id="166" name="Google Shape;166;g5cc492d11c_0_0"/>
          <p:cNvSpPr/>
          <p:nvPr/>
        </p:nvSpPr>
        <p:spPr>
          <a:xfrm>
            <a:off x="3287528" y="4871500"/>
            <a:ext cx="3730200" cy="400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t-IT" sz="2000" b="0" i="1" u="none" strike="noStrike" cap="none">
                <a:solidFill>
                  <a:srgbClr val="366092"/>
                </a:solidFill>
                <a:latin typeface="Calibri"/>
                <a:ea typeface="Calibri"/>
                <a:cs typeface="Calibri"/>
                <a:sym typeface="Calibri"/>
              </a:rPr>
              <a:t>Prof.ssa </a:t>
            </a:r>
            <a:r>
              <a:rPr lang="it-IT" sz="2000" i="1">
                <a:solidFill>
                  <a:srgbClr val="366092"/>
                </a:solidFill>
                <a:latin typeface="Calibri"/>
                <a:ea typeface="Calibri"/>
                <a:cs typeface="Calibri"/>
                <a:sym typeface="Calibri"/>
              </a:rPr>
              <a:t>Daniela Bagattini</a:t>
            </a:r>
            <a:endParaRPr sz="2000" i="1">
              <a:solidFill>
                <a:srgbClr val="366092"/>
              </a:solidFill>
              <a:latin typeface="Calibri"/>
              <a:ea typeface="Calibri"/>
              <a:cs typeface="Calibri"/>
              <a:sym typeface="Calibri"/>
            </a:endParaRPr>
          </a:p>
          <a:p>
            <a:pPr marL="0" marR="0" lvl="0" indent="0" algn="l" rtl="0">
              <a:spcBef>
                <a:spcPts val="0"/>
              </a:spcBef>
              <a:spcAft>
                <a:spcPts val="0"/>
              </a:spcAft>
              <a:buNone/>
            </a:pPr>
            <a:r>
              <a:rPr lang="it-IT" sz="2000" i="1">
                <a:solidFill>
                  <a:srgbClr val="366092"/>
                </a:solidFill>
                <a:latin typeface="Calibri"/>
                <a:ea typeface="Calibri"/>
                <a:cs typeface="Calibri"/>
                <a:sym typeface="Calibri"/>
              </a:rPr>
              <a:t>Prof.ssa Valentina Pedani</a:t>
            </a:r>
            <a:endParaRPr sz="2000" i="1">
              <a:solidFill>
                <a:srgbClr val="366092"/>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g5d10967c88_0_44"/>
          <p:cNvSpPr txBox="1"/>
          <p:nvPr/>
        </p:nvSpPr>
        <p:spPr>
          <a:xfrm>
            <a:off x="0" y="188975"/>
            <a:ext cx="9143999"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5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Fare dell’educazione </a:t>
            </a:r>
            <a:endParaRPr lang="it-IT" dirty="0" smtClean="0"/>
          </a:p>
          <a:p>
            <a:r>
              <a:rPr lang="it-IT" dirty="0" smtClean="0"/>
              <a:t>di </a:t>
            </a:r>
            <a:r>
              <a:rPr lang="it-IT" dirty="0"/>
              <a:t>genere una pratica didattica quotidiana - Continuità educativa e temporale</a:t>
            </a:r>
            <a:endParaRPr dirty="0"/>
          </a:p>
          <a:p>
            <a:endParaRPr dirty="0"/>
          </a:p>
        </p:txBody>
      </p:sp>
      <p:sp>
        <p:nvSpPr>
          <p:cNvPr id="216" name="Google Shape;216;g5d10967c88_0_44"/>
          <p:cNvSpPr txBox="1"/>
          <p:nvPr/>
        </p:nvSpPr>
        <p:spPr>
          <a:xfrm>
            <a:off x="245850" y="1650669"/>
            <a:ext cx="8501100" cy="4889655"/>
          </a:xfrm>
          <a:prstGeom prst="rect">
            <a:avLst/>
          </a:prstGeom>
          <a:noFill/>
          <a:ln>
            <a:noFill/>
          </a:ln>
        </p:spPr>
        <p:txBody>
          <a:bodyPr spcFirstLastPara="1" wrap="square" lIns="91425" tIns="45700" rIns="91425" bIns="45700" anchor="t" anchorCtr="0">
            <a:noAutofit/>
          </a:bodyPr>
          <a:lstStyle/>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l" rtl="0">
              <a:lnSpc>
                <a:spcPct val="156000"/>
              </a:lnSpc>
              <a:spcBef>
                <a:spcPts val="0"/>
              </a:spcBef>
              <a:spcAft>
                <a:spcPts val="0"/>
              </a:spcAft>
              <a:buNone/>
            </a:pPr>
            <a:r>
              <a:rPr lang="it-IT" sz="1600" dirty="0">
                <a:solidFill>
                  <a:srgbClr val="030F93"/>
                </a:solidFill>
                <a:latin typeface="Calibri"/>
                <a:ea typeface="Calibri"/>
                <a:cs typeface="Calibri"/>
                <a:sym typeface="Calibri"/>
              </a:rPr>
              <a:t>L’educazione di genere, affinché possa produrre degli effetti, deve entrare nella pratica didattica quotidiana, in continuità educativa attraverso: </a:t>
            </a:r>
            <a:endParaRPr sz="1600" dirty="0">
              <a:solidFill>
                <a:srgbClr val="030F93"/>
              </a:solidFill>
              <a:latin typeface="Calibri"/>
              <a:ea typeface="Calibri"/>
              <a:cs typeface="Calibri"/>
              <a:sym typeface="Calibri"/>
            </a:endParaRPr>
          </a:p>
          <a:p>
            <a:pPr marL="0" lvl="0" indent="0" algn="l" rtl="0">
              <a:lnSpc>
                <a:spcPct val="1560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457200" lvl="0" indent="-298450" algn="l" rtl="0">
              <a:lnSpc>
                <a:spcPct val="115000"/>
              </a:lnSpc>
              <a:spcBef>
                <a:spcPts val="0"/>
              </a:spcBef>
              <a:spcAft>
                <a:spcPts val="0"/>
              </a:spcAft>
              <a:buClr>
                <a:schemeClr val="dk1"/>
              </a:buClr>
              <a:buSzPts val="1100"/>
              <a:buChar char="●"/>
            </a:pPr>
            <a:r>
              <a:rPr lang="it-IT" sz="1600" dirty="0">
                <a:solidFill>
                  <a:srgbClr val="030F93"/>
                </a:solidFill>
                <a:latin typeface="Calibri"/>
                <a:ea typeface="Calibri"/>
                <a:cs typeface="Calibri"/>
                <a:sym typeface="Calibri"/>
              </a:rPr>
              <a:t>l’</a:t>
            </a:r>
            <a:r>
              <a:rPr lang="it-IT" sz="1600" b="1" dirty="0">
                <a:solidFill>
                  <a:srgbClr val="030F93"/>
                </a:solidFill>
                <a:latin typeface="Calibri"/>
                <a:ea typeface="Calibri"/>
                <a:cs typeface="Calibri"/>
                <a:sym typeface="Calibri"/>
              </a:rPr>
              <a:t>inserimento delle tematiche di genere nel Piano Triennale dell’Offerta Formativa</a:t>
            </a:r>
            <a:r>
              <a:rPr lang="it-IT" sz="1600" dirty="0">
                <a:solidFill>
                  <a:srgbClr val="030F93"/>
                </a:solidFill>
                <a:latin typeface="Calibri"/>
                <a:ea typeface="Calibri"/>
                <a:cs typeface="Calibri"/>
                <a:sym typeface="Calibri"/>
              </a:rPr>
              <a:t>;</a:t>
            </a:r>
            <a:endParaRPr sz="1600" dirty="0">
              <a:solidFill>
                <a:srgbClr val="030F93"/>
              </a:solidFill>
              <a:latin typeface="Calibri"/>
              <a:ea typeface="Calibri"/>
              <a:cs typeface="Calibri"/>
              <a:sym typeface="Calibri"/>
            </a:endParaRPr>
          </a:p>
          <a:p>
            <a:pPr marL="457200" lvl="0" indent="-298450" algn="l" rtl="0">
              <a:lnSpc>
                <a:spcPct val="115000"/>
              </a:lnSpc>
              <a:spcBef>
                <a:spcPts val="0"/>
              </a:spcBef>
              <a:spcAft>
                <a:spcPts val="0"/>
              </a:spcAft>
              <a:buClr>
                <a:schemeClr val="dk1"/>
              </a:buClr>
              <a:buSzPts val="1100"/>
              <a:buChar char="●"/>
            </a:pPr>
            <a:r>
              <a:rPr lang="it-IT" sz="1600" dirty="0">
                <a:solidFill>
                  <a:srgbClr val="030F93"/>
                </a:solidFill>
                <a:latin typeface="Calibri"/>
                <a:ea typeface="Calibri"/>
                <a:cs typeface="Calibri"/>
                <a:sym typeface="Calibri"/>
              </a:rPr>
              <a:t>il </a:t>
            </a:r>
            <a:r>
              <a:rPr lang="it-IT" sz="1600" b="1" dirty="0">
                <a:solidFill>
                  <a:srgbClr val="030F93"/>
                </a:solidFill>
                <a:latin typeface="Calibri"/>
                <a:ea typeface="Calibri"/>
                <a:cs typeface="Calibri"/>
                <a:sym typeface="Calibri"/>
              </a:rPr>
              <a:t>coinvolgimento dei diversi cicli di istruzione</a:t>
            </a:r>
            <a:r>
              <a:rPr lang="it-IT" sz="1600" dirty="0">
                <a:solidFill>
                  <a:srgbClr val="030F93"/>
                </a:solidFill>
                <a:latin typeface="Calibri"/>
                <a:ea typeface="Calibri"/>
                <a:cs typeface="Calibri"/>
                <a:sym typeface="Calibri"/>
              </a:rPr>
              <a:t>, iniziando ancor prima dalla scuola dell’infanzia (in un’ottica di verticalizzazione del curricolo); </a:t>
            </a:r>
            <a:endParaRPr sz="1600" dirty="0">
              <a:solidFill>
                <a:srgbClr val="030F93"/>
              </a:solidFill>
              <a:latin typeface="Calibri"/>
              <a:ea typeface="Calibri"/>
              <a:cs typeface="Calibri"/>
              <a:sym typeface="Calibri"/>
            </a:endParaRPr>
          </a:p>
          <a:p>
            <a:pPr marL="457200" lvl="0" indent="-298450" algn="l" rtl="0">
              <a:lnSpc>
                <a:spcPct val="115000"/>
              </a:lnSpc>
              <a:spcBef>
                <a:spcPts val="0"/>
              </a:spcBef>
              <a:spcAft>
                <a:spcPts val="0"/>
              </a:spcAft>
              <a:buClr>
                <a:schemeClr val="dk1"/>
              </a:buClr>
              <a:buSzPts val="1100"/>
              <a:buChar char="●"/>
            </a:pPr>
            <a:r>
              <a:rPr lang="it-IT" sz="1600" dirty="0">
                <a:solidFill>
                  <a:srgbClr val="030F93"/>
                </a:solidFill>
                <a:latin typeface="Calibri"/>
                <a:ea typeface="Calibri"/>
                <a:cs typeface="Calibri"/>
                <a:sym typeface="Calibri"/>
              </a:rPr>
              <a:t>l’</a:t>
            </a:r>
            <a:r>
              <a:rPr lang="it-IT" sz="1600" b="1" dirty="0">
                <a:solidFill>
                  <a:srgbClr val="030F93"/>
                </a:solidFill>
                <a:latin typeface="Calibri"/>
                <a:ea typeface="Calibri"/>
                <a:cs typeface="Calibri"/>
                <a:sym typeface="Calibri"/>
              </a:rPr>
              <a:t>interdisciplinarità </a:t>
            </a:r>
            <a:r>
              <a:rPr lang="it-IT" sz="1600" dirty="0">
                <a:solidFill>
                  <a:srgbClr val="030F93"/>
                </a:solidFill>
                <a:latin typeface="Calibri"/>
                <a:ea typeface="Calibri"/>
                <a:cs typeface="Calibri"/>
                <a:sym typeface="Calibri"/>
              </a:rPr>
              <a:t>(curricolo orizzontale);</a:t>
            </a:r>
            <a:endParaRPr sz="1600" dirty="0">
              <a:solidFill>
                <a:srgbClr val="030F93"/>
              </a:solidFill>
              <a:latin typeface="Calibri"/>
              <a:ea typeface="Calibri"/>
              <a:cs typeface="Calibri"/>
              <a:sym typeface="Calibri"/>
            </a:endParaRPr>
          </a:p>
          <a:p>
            <a:pPr marL="457200" lvl="0" indent="-298450" algn="l" rtl="0">
              <a:lnSpc>
                <a:spcPct val="115000"/>
              </a:lnSpc>
              <a:spcBef>
                <a:spcPts val="0"/>
              </a:spcBef>
              <a:spcAft>
                <a:spcPts val="0"/>
              </a:spcAft>
              <a:buClr>
                <a:schemeClr val="dk1"/>
              </a:buClr>
              <a:buSzPts val="1100"/>
              <a:buChar char="●"/>
            </a:pPr>
            <a:r>
              <a:rPr lang="it-IT" sz="1600" dirty="0">
                <a:solidFill>
                  <a:srgbClr val="030F93"/>
                </a:solidFill>
                <a:latin typeface="Calibri"/>
                <a:ea typeface="Calibri"/>
                <a:cs typeface="Calibri"/>
                <a:sym typeface="Calibri"/>
              </a:rPr>
              <a:t>la </a:t>
            </a:r>
            <a:r>
              <a:rPr lang="it-IT" sz="1600" b="1" dirty="0">
                <a:solidFill>
                  <a:srgbClr val="030F93"/>
                </a:solidFill>
                <a:latin typeface="Calibri"/>
                <a:ea typeface="Calibri"/>
                <a:cs typeface="Calibri"/>
                <a:sym typeface="Calibri"/>
              </a:rPr>
              <a:t>continuità temporale</a:t>
            </a:r>
            <a:r>
              <a:rPr lang="it-IT" sz="1600" dirty="0">
                <a:solidFill>
                  <a:srgbClr val="030F93"/>
                </a:solidFill>
                <a:latin typeface="Calibri"/>
                <a:ea typeface="Calibri"/>
                <a:cs typeface="Calibri"/>
                <a:sym typeface="Calibri"/>
              </a:rPr>
              <a:t>.</a:t>
            </a:r>
            <a:endParaRPr sz="1600" dirty="0">
              <a:solidFill>
                <a:srgbClr val="030F93"/>
              </a:solidFill>
              <a:latin typeface="Calibri"/>
              <a:ea typeface="Calibri"/>
              <a:cs typeface="Calibri"/>
              <a:sym typeface="Calibri"/>
            </a:endParaRPr>
          </a:p>
          <a:p>
            <a:pPr marL="9144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5d10967c88_0_50"/>
          <p:cNvSpPr txBox="1"/>
          <p:nvPr/>
        </p:nvSpPr>
        <p:spPr>
          <a:xfrm>
            <a:off x="0" y="188975"/>
            <a:ext cx="9143999"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5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Fare dell’educazione </a:t>
            </a:r>
            <a:endParaRPr lang="it-IT" dirty="0" smtClean="0"/>
          </a:p>
          <a:p>
            <a:r>
              <a:rPr lang="it-IT" dirty="0" smtClean="0"/>
              <a:t>di </a:t>
            </a:r>
            <a:r>
              <a:rPr lang="it-IT" dirty="0"/>
              <a:t>genere una pratica didattica quotidiana - Metodologie didattiche inclusive</a:t>
            </a:r>
            <a:endParaRPr dirty="0"/>
          </a:p>
        </p:txBody>
      </p:sp>
      <p:sp>
        <p:nvSpPr>
          <p:cNvPr id="222" name="Google Shape;222;g5d10967c88_0_50"/>
          <p:cNvSpPr txBox="1"/>
          <p:nvPr/>
        </p:nvSpPr>
        <p:spPr>
          <a:xfrm>
            <a:off x="245850" y="947725"/>
            <a:ext cx="8501100" cy="5592600"/>
          </a:xfrm>
          <a:prstGeom prst="rect">
            <a:avLst/>
          </a:prstGeom>
          <a:noFill/>
          <a:ln>
            <a:noFill/>
          </a:ln>
        </p:spPr>
        <p:txBody>
          <a:bodyPr spcFirstLastPara="1" wrap="square" lIns="91425" tIns="45700" rIns="91425" bIns="45700" anchor="t" anchorCtr="0">
            <a:noAutofit/>
          </a:bodyPr>
          <a:lstStyle/>
          <a:p>
            <a:pPr marL="0" lvl="0" indent="0" algn="just" rtl="0">
              <a:lnSpc>
                <a:spcPct val="156000"/>
              </a:lnSpc>
              <a:spcBef>
                <a:spcPts val="0"/>
              </a:spcBef>
              <a:spcAft>
                <a:spcPts val="0"/>
              </a:spcAft>
              <a:buNone/>
            </a:pPr>
            <a:endParaRPr sz="1100" dirty="0">
              <a:solidFill>
                <a:schemeClr val="dk1"/>
              </a:solidFill>
            </a:endParaRPr>
          </a:p>
          <a:p>
            <a:pPr marL="0" lvl="0" indent="0" algn="just" rtl="0">
              <a:lnSpc>
                <a:spcPct val="156000"/>
              </a:lnSpc>
              <a:spcBef>
                <a:spcPts val="0"/>
              </a:spcBef>
              <a:spcAft>
                <a:spcPts val="0"/>
              </a:spcAft>
              <a:buNone/>
            </a:pPr>
            <a:endParaRPr sz="1100" dirty="0">
              <a:solidFill>
                <a:schemeClr val="dk1"/>
              </a:solidFill>
            </a:endParaRPr>
          </a:p>
          <a:p>
            <a:pPr marL="0" lvl="0" indent="0" algn="just" rtl="0">
              <a:lnSpc>
                <a:spcPct val="156000"/>
              </a:lnSpc>
              <a:spcBef>
                <a:spcPts val="0"/>
              </a:spcBef>
              <a:spcAft>
                <a:spcPts val="0"/>
              </a:spcAft>
              <a:buNone/>
            </a:pPr>
            <a:endParaRPr sz="1100" dirty="0">
              <a:solidFill>
                <a:schemeClr val="dk1"/>
              </a:solidFill>
            </a:endParaRPr>
          </a:p>
          <a:p>
            <a:pPr marL="0" lvl="0" indent="0" algn="just" rtl="0">
              <a:lnSpc>
                <a:spcPct val="156000"/>
              </a:lnSpc>
              <a:spcBef>
                <a:spcPts val="0"/>
              </a:spcBef>
              <a:spcAft>
                <a:spcPts val="0"/>
              </a:spcAft>
              <a:buClr>
                <a:schemeClr val="dk1"/>
              </a:buClr>
              <a:buSzPts val="1100"/>
              <a:buFont typeface="Arial"/>
              <a:buNone/>
            </a:pPr>
            <a:r>
              <a:rPr lang="it-IT" sz="1600" dirty="0">
                <a:solidFill>
                  <a:srgbClr val="030F93"/>
                </a:solidFill>
                <a:latin typeface="Calibri"/>
                <a:ea typeface="Calibri"/>
                <a:cs typeface="Calibri"/>
                <a:sym typeface="Calibri"/>
              </a:rPr>
              <a:t>Poiché educare al genere significa educare a una relazione trasformativa con sé e con il </a:t>
            </a:r>
            <a:r>
              <a:rPr lang="it-IT" sz="1600" dirty="0" err="1">
                <a:solidFill>
                  <a:srgbClr val="030F93"/>
                </a:solidFill>
                <a:latin typeface="Calibri"/>
                <a:ea typeface="Calibri"/>
                <a:cs typeface="Calibri"/>
                <a:sym typeface="Calibri"/>
              </a:rPr>
              <a:t>il</a:t>
            </a:r>
            <a:r>
              <a:rPr lang="it-IT" sz="1600" dirty="0">
                <a:solidFill>
                  <a:srgbClr val="030F93"/>
                </a:solidFill>
                <a:latin typeface="Calibri"/>
                <a:ea typeface="Calibri"/>
                <a:cs typeface="Calibri"/>
                <a:sym typeface="Calibri"/>
              </a:rPr>
              <a:t> mondo, occorre superare le prassi pedagogiche tradizionali, che non appaiono le più adeguate a raggiungere questo obiettivo.</a:t>
            </a:r>
            <a:endParaRPr sz="1600" dirty="0">
              <a:solidFill>
                <a:srgbClr val="030F93"/>
              </a:solidFill>
              <a:latin typeface="Calibri"/>
              <a:ea typeface="Calibri"/>
              <a:cs typeface="Calibri"/>
              <a:sym typeface="Calibri"/>
            </a:endParaRPr>
          </a:p>
          <a:p>
            <a:pPr marL="0" marR="0" lvl="0" indent="0" algn="just" rtl="0">
              <a:lnSpc>
                <a:spcPct val="156000"/>
              </a:lnSpc>
              <a:spcBef>
                <a:spcPts val="0"/>
              </a:spcBef>
              <a:spcAft>
                <a:spcPts val="0"/>
              </a:spcAft>
              <a:buNone/>
            </a:pPr>
            <a:r>
              <a:rPr lang="it-IT" sz="1600">
                <a:solidFill>
                  <a:srgbClr val="030F93"/>
                </a:solidFill>
                <a:latin typeface="Calibri"/>
                <a:ea typeface="Calibri"/>
                <a:cs typeface="Calibri"/>
                <a:sym typeface="Calibri"/>
              </a:rPr>
              <a:t>Occorre sperimentare ambienti di apprendimento e metodologie didattiche inclusive, differenziate a seconda dell’ordine e del grado di scuola.  </a:t>
            </a:r>
            <a:r>
              <a:rPr lang="it-IT" sz="1600" dirty="0">
                <a:solidFill>
                  <a:srgbClr val="030F93"/>
                </a:solidFill>
                <a:latin typeface="Calibri"/>
                <a:ea typeface="Calibri"/>
                <a:cs typeface="Calibri"/>
                <a:sym typeface="Calibri"/>
              </a:rPr>
              <a:t>La stessa disposizione dei banchi all’interno della classe, può avere, ad esempio, una certa rilevanza: nei banchi a due a due è più facile che si crei una separazione maschi/femmine. </a:t>
            </a:r>
            <a:endParaRPr sz="1600" dirty="0">
              <a:solidFill>
                <a:srgbClr val="030F93"/>
              </a:solidFill>
              <a:latin typeface="Calibri"/>
              <a:ea typeface="Calibri"/>
              <a:cs typeface="Calibri"/>
              <a:sym typeface="Calibri"/>
            </a:endParaRPr>
          </a:p>
          <a:p>
            <a:pPr marL="0" marR="0" lvl="0" indent="0" algn="just" rtl="0">
              <a:lnSpc>
                <a:spcPct val="156000"/>
              </a:lnSpc>
              <a:spcBef>
                <a:spcPts val="0"/>
              </a:spcBef>
              <a:spcAft>
                <a:spcPts val="0"/>
              </a:spcAft>
              <a:buNone/>
            </a:pPr>
            <a:r>
              <a:rPr lang="it-IT" sz="1600" dirty="0">
                <a:solidFill>
                  <a:srgbClr val="030F93"/>
                </a:solidFill>
                <a:latin typeface="Calibri"/>
                <a:ea typeface="Calibri"/>
                <a:cs typeface="Calibri"/>
                <a:sym typeface="Calibri"/>
              </a:rPr>
              <a:t>Il gioco di ruolo on line come </a:t>
            </a:r>
            <a:r>
              <a:rPr lang="it-IT" sz="1600" dirty="0" err="1">
                <a:solidFill>
                  <a:srgbClr val="030F93"/>
                </a:solidFill>
                <a:latin typeface="Calibri"/>
                <a:ea typeface="Calibri"/>
                <a:cs typeface="Calibri"/>
                <a:sym typeface="Calibri"/>
              </a:rPr>
              <a:t>second</a:t>
            </a:r>
            <a:r>
              <a:rPr lang="it-IT" sz="1600" dirty="0">
                <a:solidFill>
                  <a:srgbClr val="030F93"/>
                </a:solidFill>
                <a:latin typeface="Calibri"/>
                <a:ea typeface="Calibri"/>
                <a:cs typeface="Calibri"/>
                <a:sym typeface="Calibri"/>
              </a:rPr>
              <a:t> life e le attività teatrali favoriscono l’emergere di una pluralità di visioni e di personalità.</a:t>
            </a:r>
            <a:endParaRPr sz="1600" dirty="0">
              <a:solidFill>
                <a:srgbClr val="030F93"/>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5cc492d11c_0_86"/>
          <p:cNvSpPr txBox="1"/>
          <p:nvPr/>
        </p:nvSpPr>
        <p:spPr>
          <a:xfrm>
            <a:off x="280988" y="249382"/>
            <a:ext cx="8272500"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Obiettivo dell</a:t>
            </a:r>
            <a:r>
              <a:rPr lang="it-IT" dirty="0" smtClean="0"/>
              <a:t>’</a:t>
            </a:r>
          </a:p>
          <a:p>
            <a:r>
              <a:rPr lang="it-IT" dirty="0" smtClean="0"/>
              <a:t>Unità </a:t>
            </a:r>
            <a:r>
              <a:rPr lang="it-IT" dirty="0"/>
              <a:t>di Apprendimento</a:t>
            </a:r>
            <a:endParaRPr dirty="0"/>
          </a:p>
          <a:p>
            <a:endParaRPr dirty="0"/>
          </a:p>
        </p:txBody>
      </p:sp>
      <p:sp>
        <p:nvSpPr>
          <p:cNvPr id="172" name="Google Shape;172;g5cc492d11c_0_86"/>
          <p:cNvSpPr txBox="1"/>
          <p:nvPr/>
        </p:nvSpPr>
        <p:spPr>
          <a:xfrm>
            <a:off x="498764" y="1769422"/>
            <a:ext cx="8054724" cy="4418077"/>
          </a:xfrm>
          <a:prstGeom prst="rect">
            <a:avLst/>
          </a:prstGeom>
          <a:noFill/>
          <a:ln>
            <a:noFill/>
          </a:ln>
        </p:spPr>
        <p:txBody>
          <a:bodyPr spcFirstLastPara="1" wrap="square" lIns="91425" tIns="45700" rIns="91425" bIns="45700" anchor="t" anchorCtr="0">
            <a:noAutofit/>
          </a:bodyPr>
          <a:lstStyle/>
          <a:p>
            <a:pPr marL="0" lvl="0" indent="0" algn="just" rtl="0">
              <a:lnSpc>
                <a:spcPct val="130000"/>
              </a:lnSpc>
              <a:spcBef>
                <a:spcPts val="0"/>
              </a:spcBef>
              <a:spcAft>
                <a:spcPts val="0"/>
              </a:spcAft>
              <a:buSzPts val="1100"/>
              <a:buNone/>
            </a:pPr>
            <a:endParaRPr sz="2000" dirty="0">
              <a:solidFill>
                <a:srgbClr val="030F93"/>
              </a:solidFill>
              <a:latin typeface="Calibri"/>
              <a:ea typeface="Calibri"/>
              <a:cs typeface="Calibri"/>
              <a:sym typeface="Calibri"/>
            </a:endParaRPr>
          </a:p>
          <a:p>
            <a:pPr marL="0" lvl="0" indent="0" algn="ctr" rtl="0">
              <a:lnSpc>
                <a:spcPct val="130000"/>
              </a:lnSpc>
              <a:spcBef>
                <a:spcPts val="0"/>
              </a:spcBef>
              <a:spcAft>
                <a:spcPts val="0"/>
              </a:spcAft>
              <a:buClr>
                <a:schemeClr val="dk1"/>
              </a:buClr>
              <a:buSzPts val="1100"/>
              <a:buFont typeface="Arial"/>
              <a:buNone/>
            </a:pPr>
            <a:r>
              <a:rPr lang="it-IT" sz="2000" dirty="0">
                <a:solidFill>
                  <a:srgbClr val="030F93"/>
                </a:solidFill>
                <a:latin typeface="Calibri"/>
                <a:ea typeface="Calibri"/>
                <a:cs typeface="Calibri"/>
                <a:sym typeface="Calibri"/>
              </a:rPr>
              <a:t>In questa Unità sarà proposta una riflessione sulle modalità e sui meccanismi con cui l’educazione di genere può diventare pratica didattica quotidiana</a:t>
            </a:r>
            <a:endParaRPr sz="2000" dirty="0">
              <a:solidFill>
                <a:schemeClr val="dk1"/>
              </a:solidFill>
            </a:endParaRPr>
          </a:p>
          <a:p>
            <a:pPr marL="0" lvl="0" indent="0" algn="ctr" rtl="0">
              <a:lnSpc>
                <a:spcPct val="130000"/>
              </a:lnSpc>
              <a:spcBef>
                <a:spcPts val="0"/>
              </a:spcBef>
              <a:spcAft>
                <a:spcPts val="0"/>
              </a:spcAft>
              <a:buClr>
                <a:schemeClr val="dk1"/>
              </a:buClr>
              <a:buSzPts val="1100"/>
              <a:buFont typeface="Arial"/>
              <a:buNone/>
            </a:pPr>
            <a:endParaRPr sz="20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2000" baseline="30000" dirty="0">
              <a:solidFill>
                <a:srgbClr val="030F93"/>
              </a:solidFill>
              <a:latin typeface="Calibri"/>
              <a:ea typeface="Calibri"/>
              <a:cs typeface="Calibri"/>
              <a:sym typeface="Calibri"/>
            </a:endParaRPr>
          </a:p>
          <a:p>
            <a:pPr marL="0" marR="0" lvl="0" indent="0" algn="l" rtl="0">
              <a:spcBef>
                <a:spcPts val="0"/>
              </a:spcBef>
              <a:spcAft>
                <a:spcPts val="0"/>
              </a:spcAft>
              <a:buNone/>
            </a:pP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endParaRPr sz="2000"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
          <p:cNvSpPr txBox="1"/>
          <p:nvPr/>
        </p:nvSpPr>
        <p:spPr>
          <a:xfrm>
            <a:off x="280988" y="308759"/>
            <a:ext cx="8272462"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Scuola e questioni </a:t>
            </a:r>
            <a:endParaRPr lang="it-IT" dirty="0" smtClean="0"/>
          </a:p>
          <a:p>
            <a:r>
              <a:rPr lang="it-IT" dirty="0" smtClean="0"/>
              <a:t>di </a:t>
            </a:r>
            <a:r>
              <a:rPr lang="it-IT" dirty="0"/>
              <a:t>genere</a:t>
            </a:r>
            <a:endParaRPr dirty="0"/>
          </a:p>
          <a:p>
            <a:endParaRPr dirty="0"/>
          </a:p>
          <a:p>
            <a:endParaRPr dirty="0"/>
          </a:p>
        </p:txBody>
      </p:sp>
      <p:sp>
        <p:nvSpPr>
          <p:cNvPr id="178" name="Google Shape;178;p2"/>
          <p:cNvSpPr txBox="1"/>
          <p:nvPr/>
        </p:nvSpPr>
        <p:spPr>
          <a:xfrm>
            <a:off x="558140" y="1934689"/>
            <a:ext cx="8110847" cy="280483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it-IT" sz="1600" dirty="0">
                <a:solidFill>
                  <a:srgbClr val="030F93"/>
                </a:solidFill>
                <a:latin typeface="Calibri"/>
                <a:ea typeface="Calibri"/>
                <a:cs typeface="Calibri"/>
                <a:sym typeface="Calibri"/>
              </a:rPr>
              <a:t>Scuola e questioni di genere</a:t>
            </a:r>
            <a:endParaRPr dirty="0"/>
          </a:p>
          <a:p>
            <a:pPr marL="0" lvl="0" indent="0" algn="just" rtl="0">
              <a:lnSpc>
                <a:spcPct val="130000"/>
              </a:lnSpc>
              <a:spcBef>
                <a:spcPts val="0"/>
              </a:spcBef>
              <a:spcAft>
                <a:spcPts val="0"/>
              </a:spcAft>
              <a:buNone/>
            </a:pPr>
            <a:r>
              <a:rPr lang="it-IT" sz="1600" dirty="0">
                <a:solidFill>
                  <a:srgbClr val="030F93"/>
                </a:solidFill>
                <a:latin typeface="Calibri"/>
                <a:ea typeface="Calibri"/>
                <a:cs typeface="Calibri"/>
                <a:sym typeface="Calibri"/>
              </a:rPr>
              <a:t>La presenza femminile nel corpo docente non è garanzia di raggiunta parità:</a:t>
            </a:r>
            <a:endParaRPr sz="1600" dirty="0">
              <a:solidFill>
                <a:srgbClr val="030F93"/>
              </a:solidFill>
              <a:latin typeface="Calibri"/>
              <a:ea typeface="Calibri"/>
              <a:cs typeface="Calibri"/>
              <a:sym typeface="Calibri"/>
            </a:endParaRPr>
          </a:p>
          <a:p>
            <a:pPr marL="457200" lvl="0" indent="-298450" algn="just" rtl="0">
              <a:lnSpc>
                <a:spcPct val="130000"/>
              </a:lnSpc>
              <a:spcBef>
                <a:spcPts val="0"/>
              </a:spcBef>
              <a:spcAft>
                <a:spcPts val="0"/>
              </a:spcAft>
              <a:buSzPts val="1100"/>
              <a:buFont typeface="Noto Sans Symbols"/>
              <a:buChar char="●"/>
            </a:pPr>
            <a:r>
              <a:rPr lang="it-IT" sz="1600" dirty="0">
                <a:solidFill>
                  <a:srgbClr val="030F93"/>
                </a:solidFill>
                <a:latin typeface="Calibri"/>
                <a:ea typeface="Calibri"/>
                <a:cs typeface="Calibri"/>
                <a:sym typeface="Calibri"/>
              </a:rPr>
              <a:t>dequalificazione a livello sociale della professione docente, avvenuta parallelamente all’aumento della presenza delle donne; </a:t>
            </a:r>
            <a:endParaRPr sz="1600" dirty="0">
              <a:solidFill>
                <a:srgbClr val="030F93"/>
              </a:solidFill>
              <a:latin typeface="Calibri"/>
              <a:ea typeface="Calibri"/>
              <a:cs typeface="Calibri"/>
              <a:sym typeface="Calibri"/>
            </a:endParaRPr>
          </a:p>
          <a:p>
            <a:pPr marL="457200" lvl="0" indent="-298450" algn="just" rtl="0">
              <a:lnSpc>
                <a:spcPct val="130000"/>
              </a:lnSpc>
              <a:spcBef>
                <a:spcPts val="0"/>
              </a:spcBef>
              <a:spcAft>
                <a:spcPts val="0"/>
              </a:spcAft>
              <a:buSzPts val="1100"/>
              <a:buFont typeface="Noto Sans Symbols"/>
              <a:buChar char="●"/>
            </a:pPr>
            <a:r>
              <a:rPr lang="it-IT" sz="1600" dirty="0">
                <a:solidFill>
                  <a:srgbClr val="030F93"/>
                </a:solidFill>
                <a:latin typeface="Calibri"/>
                <a:ea typeface="Calibri"/>
                <a:cs typeface="Calibri"/>
                <a:sym typeface="Calibri"/>
              </a:rPr>
              <a:t>assenza di un automatismo tra presenza di un corpo docente femminile e l’attenzione alle tematiche di genere; </a:t>
            </a:r>
            <a:endParaRPr sz="1600" dirty="0">
              <a:solidFill>
                <a:srgbClr val="030F93"/>
              </a:solidFill>
              <a:latin typeface="Calibri"/>
              <a:ea typeface="Calibri"/>
              <a:cs typeface="Calibri"/>
              <a:sym typeface="Calibri"/>
            </a:endParaRPr>
          </a:p>
          <a:p>
            <a:pPr marL="457200" lvl="0" indent="-298450" algn="just" rtl="0">
              <a:lnSpc>
                <a:spcPct val="130000"/>
              </a:lnSpc>
              <a:spcBef>
                <a:spcPts val="0"/>
              </a:spcBef>
              <a:spcAft>
                <a:spcPts val="0"/>
              </a:spcAft>
              <a:buSzPts val="1100"/>
              <a:buFont typeface="Noto Sans Symbols"/>
              <a:buChar char="●"/>
            </a:pPr>
            <a:r>
              <a:rPr lang="it-IT" sz="1600" dirty="0">
                <a:solidFill>
                  <a:srgbClr val="030F93"/>
                </a:solidFill>
                <a:latin typeface="Calibri"/>
                <a:ea typeface="Calibri"/>
                <a:cs typeface="Calibri"/>
                <a:sym typeface="Calibri"/>
              </a:rPr>
              <a:t>mancata neutralità delle conoscenze trasmesse</a:t>
            </a:r>
            <a:endParaRPr sz="1600" dirty="0">
              <a:solidFill>
                <a:srgbClr val="030F93"/>
              </a:solidFill>
              <a:latin typeface="Calibri"/>
              <a:ea typeface="Calibri"/>
              <a:cs typeface="Calibri"/>
              <a:sym typeface="Calibri"/>
            </a:endParaRPr>
          </a:p>
          <a:p>
            <a:pPr marL="0" lvl="0" indent="0" algn="l" rtl="0">
              <a:lnSpc>
                <a:spcPct val="130000"/>
              </a:lnSpc>
              <a:spcBef>
                <a:spcPts val="800"/>
              </a:spcBef>
              <a:spcAft>
                <a:spcPts val="0"/>
              </a:spcAft>
              <a:buNone/>
            </a:pPr>
            <a:r>
              <a:rPr lang="it-IT" sz="1600" dirty="0">
                <a:solidFill>
                  <a:srgbClr val="030F93"/>
                </a:solidFill>
                <a:latin typeface="Calibri"/>
                <a:ea typeface="Calibri"/>
                <a:cs typeface="Calibri"/>
                <a:sym typeface="Calibri"/>
              </a:rPr>
              <a:t>(Biemmi, 2010</a:t>
            </a:r>
            <a:r>
              <a:rPr lang="it-IT" sz="1600" dirty="0" smtClean="0">
                <a:solidFill>
                  <a:srgbClr val="030F93"/>
                </a:solidFill>
                <a:latin typeface="Calibri"/>
                <a:ea typeface="Calibri"/>
                <a:cs typeface="Calibri"/>
                <a:sym typeface="Calibri"/>
              </a:rPr>
              <a:t>)</a:t>
            </a:r>
            <a:endParaRPr sz="1100" b="1" dirty="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g5cc492d11c_0_81"/>
          <p:cNvSpPr txBox="1"/>
          <p:nvPr/>
        </p:nvSpPr>
        <p:spPr>
          <a:xfrm>
            <a:off x="138484" y="261257"/>
            <a:ext cx="8272500"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Gli stereotipi di genere</a:t>
            </a:r>
            <a:endParaRPr dirty="0"/>
          </a:p>
          <a:p>
            <a:endParaRPr dirty="0"/>
          </a:p>
          <a:p>
            <a:endParaRPr dirty="0"/>
          </a:p>
        </p:txBody>
      </p:sp>
      <p:sp>
        <p:nvSpPr>
          <p:cNvPr id="184" name="Google Shape;184;g5cc492d11c_0_81"/>
          <p:cNvSpPr txBox="1"/>
          <p:nvPr/>
        </p:nvSpPr>
        <p:spPr>
          <a:xfrm>
            <a:off x="321450" y="1265400"/>
            <a:ext cx="8501100" cy="559260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it-IT" sz="1600" dirty="0">
                <a:solidFill>
                  <a:srgbClr val="030F93"/>
                </a:solidFill>
                <a:latin typeface="Calibri"/>
                <a:ea typeface="Calibri"/>
                <a:cs typeface="Calibri"/>
                <a:sym typeface="Calibri"/>
              </a:rPr>
              <a:t>Gli stereotipi di genere sono delle «vere e proprie gabbie, culturalmente costruite, entro le quali lo sviluppo dei singoli viene forzato a plasmarsi in base ad aspettative sociali stringenti, che mirano a ricondurre la varietà delle differenze individuali in due </a:t>
            </a:r>
            <a:r>
              <a:rPr lang="it-IT" sz="1600" dirty="0" err="1">
                <a:solidFill>
                  <a:srgbClr val="030F93"/>
                </a:solidFill>
                <a:latin typeface="Calibri"/>
                <a:ea typeface="Calibri"/>
                <a:cs typeface="Calibri"/>
                <a:sym typeface="Calibri"/>
              </a:rPr>
              <a:t>macrocategorie</a:t>
            </a:r>
            <a:r>
              <a:rPr lang="it-IT" sz="1600" dirty="0">
                <a:solidFill>
                  <a:srgbClr val="030F93"/>
                </a:solidFill>
                <a:latin typeface="Calibri"/>
                <a:ea typeface="Calibri"/>
                <a:cs typeface="Calibri"/>
                <a:sym typeface="Calibri"/>
              </a:rPr>
              <a:t> polarizzate: quella maschile e quella femminile» (Biemmi, </a:t>
            </a:r>
            <a:r>
              <a:rPr lang="it-IT" sz="1600" i="1" dirty="0">
                <a:solidFill>
                  <a:srgbClr val="030F93"/>
                </a:solidFill>
                <a:latin typeface="Calibri"/>
                <a:ea typeface="Calibri"/>
                <a:cs typeface="Calibri"/>
                <a:sym typeface="Calibri"/>
              </a:rPr>
              <a:t>Educazione sessista. Stereotipi di genere nei libri delle elementari</a:t>
            </a:r>
            <a:r>
              <a:rPr lang="it-IT" sz="1600" dirty="0">
                <a:solidFill>
                  <a:srgbClr val="030F93"/>
                </a:solidFill>
                <a:latin typeface="Calibri"/>
                <a:ea typeface="Calibri"/>
                <a:cs typeface="Calibri"/>
                <a:sym typeface="Calibri"/>
              </a:rPr>
              <a:t>, p. 31)</a:t>
            </a:r>
            <a:endParaRPr sz="1600" dirty="0">
              <a:solidFill>
                <a:srgbClr val="030F93"/>
              </a:solidFill>
              <a:latin typeface="Calibri"/>
              <a:ea typeface="Calibri"/>
              <a:cs typeface="Calibri"/>
              <a:sym typeface="Calibri"/>
            </a:endParaRPr>
          </a:p>
          <a:p>
            <a:pPr marL="0" lvl="0" indent="0" algn="l"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ctr" rtl="0">
              <a:lnSpc>
                <a:spcPct val="135500"/>
              </a:lnSpc>
              <a:spcBef>
                <a:spcPts val="0"/>
              </a:spcBef>
              <a:spcAft>
                <a:spcPts val="0"/>
              </a:spcAft>
              <a:buSzPts val="1100"/>
              <a:buNone/>
            </a:pPr>
            <a:r>
              <a:rPr lang="it-IT" sz="1600" dirty="0">
                <a:solidFill>
                  <a:srgbClr val="030F93"/>
                </a:solidFill>
                <a:latin typeface="Calibri"/>
                <a:ea typeface="Calibri"/>
                <a:cs typeface="Calibri"/>
                <a:sym typeface="Calibri"/>
              </a:rPr>
              <a:t>Gli effetti negativi degli stereotipi si collegano alla segregazione di genere che è una caratteristica di tutti i sistemi </a:t>
            </a:r>
            <a:r>
              <a:rPr lang="it-IT" sz="1600" dirty="0" err="1">
                <a:solidFill>
                  <a:srgbClr val="030F93"/>
                </a:solidFill>
                <a:latin typeface="Calibri"/>
                <a:ea typeface="Calibri"/>
                <a:cs typeface="Calibri"/>
                <a:sym typeface="Calibri"/>
              </a:rPr>
              <a:t>sistemi</a:t>
            </a:r>
            <a:r>
              <a:rPr lang="it-IT" sz="1600" dirty="0">
                <a:solidFill>
                  <a:srgbClr val="030F93"/>
                </a:solidFill>
                <a:latin typeface="Calibri"/>
                <a:ea typeface="Calibri"/>
                <a:cs typeface="Calibri"/>
                <a:sym typeface="Calibri"/>
              </a:rPr>
              <a:t> di istruzione e degli ambiti professionali </a:t>
            </a:r>
            <a:r>
              <a:rPr lang="it-IT" sz="1600" dirty="0" err="1">
                <a:solidFill>
                  <a:srgbClr val="030F93"/>
                </a:solidFill>
                <a:latin typeface="Calibri"/>
                <a:ea typeface="Calibri"/>
                <a:cs typeface="Calibri"/>
                <a:sym typeface="Calibri"/>
              </a:rPr>
              <a:t>delll'UE</a:t>
            </a:r>
            <a:r>
              <a:rPr lang="it-IT" sz="1600" dirty="0">
                <a:solidFill>
                  <a:srgbClr val="030F93"/>
                </a:solidFill>
                <a:latin typeface="Calibri"/>
                <a:ea typeface="Calibri"/>
                <a:cs typeface="Calibri"/>
                <a:sym typeface="Calibri"/>
              </a:rPr>
              <a:t> (</a:t>
            </a:r>
            <a:r>
              <a:rPr lang="it-IT" sz="1200" i="1" dirty="0">
                <a:solidFill>
                  <a:srgbClr val="030F93"/>
                </a:solidFill>
                <a:latin typeface="Calibri"/>
                <a:ea typeface="Calibri"/>
                <a:cs typeface="Calibri"/>
                <a:sym typeface="Calibri"/>
              </a:rPr>
              <a:t>Segregazione di genere nei settori dell'istruzione e della formazione e nel mercato del lavoro. Sintesi della relazione preparata dall'EIGE, 2017</a:t>
            </a:r>
            <a:r>
              <a:rPr lang="it-IT" sz="1450" dirty="0">
                <a:solidFill>
                  <a:schemeClr val="dk1"/>
                </a:solidFill>
              </a:rPr>
              <a:t>)</a:t>
            </a:r>
            <a:r>
              <a:rPr lang="it-IT" sz="1600" dirty="0">
                <a:solidFill>
                  <a:srgbClr val="030F93"/>
                </a:solidFill>
                <a:latin typeface="Calibri"/>
                <a:ea typeface="Calibri"/>
                <a:cs typeface="Calibri"/>
                <a:sym typeface="Calibri"/>
              </a:rPr>
              <a:t>:</a:t>
            </a:r>
            <a:endParaRPr sz="1600" dirty="0">
              <a:solidFill>
                <a:srgbClr val="030F93"/>
              </a:solidFill>
              <a:latin typeface="Calibri"/>
              <a:ea typeface="Calibri"/>
              <a:cs typeface="Calibri"/>
              <a:sym typeface="Calibri"/>
            </a:endParaRPr>
          </a:p>
          <a:p>
            <a:pPr marL="457200" lvl="0" indent="-330200" algn="ctr" rtl="0">
              <a:lnSpc>
                <a:spcPct val="135500"/>
              </a:lnSpc>
              <a:spcBef>
                <a:spcPts val="0"/>
              </a:spcBef>
              <a:spcAft>
                <a:spcPts val="0"/>
              </a:spcAft>
              <a:buClr>
                <a:srgbClr val="030F93"/>
              </a:buClr>
              <a:buSzPts val="1600"/>
              <a:buFont typeface="Calibri"/>
              <a:buChar char="-"/>
            </a:pPr>
            <a:r>
              <a:rPr lang="it-IT" sz="1600" dirty="0">
                <a:solidFill>
                  <a:srgbClr val="030F93"/>
                </a:solidFill>
                <a:latin typeface="Calibri"/>
                <a:ea typeface="Calibri"/>
                <a:cs typeface="Calibri"/>
                <a:sym typeface="Calibri"/>
              </a:rPr>
              <a:t>concentrazione di un solo genere in determinati settori educativi e professionali </a:t>
            </a:r>
            <a:r>
              <a:rPr lang="it-IT" sz="1600" b="1" dirty="0">
                <a:solidFill>
                  <a:srgbClr val="030F93"/>
                </a:solidFill>
                <a:latin typeface="Calibri"/>
                <a:ea typeface="Calibri"/>
                <a:cs typeface="Calibri"/>
                <a:sym typeface="Calibri"/>
              </a:rPr>
              <a:t>(SEGREGAZIONE ORIZZONTALE)</a:t>
            </a:r>
            <a:endParaRPr sz="1600" b="1" dirty="0">
              <a:solidFill>
                <a:srgbClr val="030F93"/>
              </a:solidFill>
              <a:latin typeface="Calibri"/>
              <a:ea typeface="Calibri"/>
              <a:cs typeface="Calibri"/>
              <a:sym typeface="Calibri"/>
            </a:endParaRPr>
          </a:p>
          <a:p>
            <a:pPr marL="457200" lvl="0" indent="-330200" algn="ctr" rtl="0">
              <a:lnSpc>
                <a:spcPct val="135500"/>
              </a:lnSpc>
              <a:spcBef>
                <a:spcPts val="0"/>
              </a:spcBef>
              <a:spcAft>
                <a:spcPts val="0"/>
              </a:spcAft>
              <a:buClr>
                <a:srgbClr val="030F93"/>
              </a:buClr>
              <a:buSzPts val="1600"/>
              <a:buFont typeface="Calibri"/>
              <a:buChar char="-"/>
            </a:pPr>
            <a:r>
              <a:rPr lang="it-IT" sz="1600" dirty="0">
                <a:solidFill>
                  <a:srgbClr val="030F93"/>
                </a:solidFill>
                <a:latin typeface="Calibri"/>
                <a:ea typeface="Calibri"/>
                <a:cs typeface="Calibri"/>
                <a:sym typeface="Calibri"/>
              </a:rPr>
              <a:t>concentrazione di un solo genere in determinati gradi, livelli di responsabilità o posizioni </a:t>
            </a:r>
            <a:r>
              <a:rPr lang="it-IT" sz="1600" b="1" dirty="0">
                <a:solidFill>
                  <a:srgbClr val="030F93"/>
                </a:solidFill>
                <a:latin typeface="Calibri"/>
                <a:ea typeface="Calibri"/>
                <a:cs typeface="Calibri"/>
                <a:sym typeface="Calibri"/>
              </a:rPr>
              <a:t>(SEGREGAZIONE VERTICALE)</a:t>
            </a:r>
            <a:endParaRPr sz="1600" b="1" dirty="0">
              <a:solidFill>
                <a:srgbClr val="030F93"/>
              </a:solidFill>
              <a:latin typeface="Calibri"/>
              <a:ea typeface="Calibri"/>
              <a:cs typeface="Calibri"/>
              <a:sym typeface="Calibri"/>
            </a:endParaRPr>
          </a:p>
          <a:p>
            <a:pPr marL="0" lvl="0" indent="0" algn="just" rtl="0">
              <a:lnSpc>
                <a:spcPct val="115000"/>
              </a:lnSpc>
              <a:spcBef>
                <a:spcPts val="0"/>
              </a:spcBef>
              <a:spcAft>
                <a:spcPts val="0"/>
              </a:spcAft>
              <a:buNone/>
            </a:pPr>
            <a:endParaRPr sz="1600" b="1" dirty="0">
              <a:solidFill>
                <a:srgbClr val="030F93"/>
              </a:solidFill>
              <a:latin typeface="Calibri"/>
              <a:ea typeface="Calibri"/>
              <a:cs typeface="Calibri"/>
              <a:sym typeface="Calibri"/>
            </a:endParaRPr>
          </a:p>
          <a:p>
            <a:pPr marL="0" lvl="0" indent="0" algn="just" rtl="0">
              <a:lnSpc>
                <a:spcPct val="115000"/>
              </a:lnSpc>
              <a:spcBef>
                <a:spcPts val="0"/>
              </a:spcBef>
              <a:spcAft>
                <a:spcPts val="0"/>
              </a:spcAft>
              <a:buNone/>
            </a:pPr>
            <a:r>
              <a:rPr lang="it-IT" sz="1600" i="1" dirty="0">
                <a:solidFill>
                  <a:srgbClr val="030F93"/>
                </a:solidFill>
                <a:latin typeface="Calibri"/>
                <a:ea typeface="Calibri"/>
                <a:cs typeface="Calibri"/>
                <a:sym typeface="Calibri"/>
              </a:rPr>
              <a:t>Gli stereotipi di genere hanno come conseguenze: l’insuccesso formativo (dispersione scolastica); il basso tasso di </a:t>
            </a:r>
            <a:r>
              <a:rPr lang="it-IT" sz="1600" i="1" dirty="0" err="1">
                <a:solidFill>
                  <a:srgbClr val="030F93"/>
                </a:solidFill>
                <a:latin typeface="Calibri"/>
                <a:ea typeface="Calibri"/>
                <a:cs typeface="Calibri"/>
                <a:sym typeface="Calibri"/>
              </a:rPr>
              <a:t>occupabilità</a:t>
            </a:r>
            <a:r>
              <a:rPr lang="it-IT" sz="1600" i="1" dirty="0">
                <a:solidFill>
                  <a:srgbClr val="030F93"/>
                </a:solidFill>
                <a:latin typeface="Calibri"/>
                <a:ea typeface="Calibri"/>
                <a:cs typeface="Calibri"/>
                <a:sym typeface="Calibri"/>
              </a:rPr>
              <a:t> femminile; il gap economico tra uomini e donne sugli stipendi; la scarsa presenza di donne </a:t>
            </a:r>
            <a:r>
              <a:rPr lang="it-IT" sz="1600" i="1" dirty="0" err="1">
                <a:solidFill>
                  <a:srgbClr val="030F93"/>
                </a:solidFill>
                <a:latin typeface="Calibri"/>
                <a:ea typeface="Calibri"/>
                <a:cs typeface="Calibri"/>
                <a:sym typeface="Calibri"/>
              </a:rPr>
              <a:t>donne</a:t>
            </a:r>
            <a:r>
              <a:rPr lang="it-IT" sz="1600" i="1" dirty="0">
                <a:solidFill>
                  <a:srgbClr val="030F93"/>
                </a:solidFill>
                <a:latin typeface="Calibri"/>
                <a:ea typeface="Calibri"/>
                <a:cs typeface="Calibri"/>
                <a:sym typeface="Calibri"/>
              </a:rPr>
              <a:t> nelle posizioni apicali</a:t>
            </a:r>
            <a:endParaRPr sz="1600" i="1" dirty="0">
              <a:solidFill>
                <a:srgbClr val="030F93"/>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5d10967c88_0_5"/>
          <p:cNvSpPr txBox="1"/>
          <p:nvPr/>
        </p:nvSpPr>
        <p:spPr>
          <a:xfrm>
            <a:off x="1071646" y="214025"/>
            <a:ext cx="6730442"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La riflessione </a:t>
            </a:r>
            <a:endParaRPr lang="it-IT" dirty="0" smtClean="0"/>
          </a:p>
          <a:p>
            <a:r>
              <a:rPr lang="it-IT" dirty="0" smtClean="0"/>
              <a:t>critica </a:t>
            </a:r>
            <a:r>
              <a:rPr lang="it-IT" dirty="0"/>
              <a:t>sui libri di testo 1</a:t>
            </a:r>
            <a:endParaRPr dirty="0"/>
          </a:p>
          <a:p>
            <a:endParaRPr dirty="0"/>
          </a:p>
          <a:p>
            <a:endParaRPr dirty="0"/>
          </a:p>
        </p:txBody>
      </p:sp>
      <p:sp>
        <p:nvSpPr>
          <p:cNvPr id="190" name="Google Shape;190;g5d10967c88_0_5"/>
          <p:cNvSpPr txBox="1"/>
          <p:nvPr/>
        </p:nvSpPr>
        <p:spPr>
          <a:xfrm>
            <a:off x="321450" y="1248461"/>
            <a:ext cx="8501100" cy="5009835"/>
          </a:xfrm>
          <a:prstGeom prst="rect">
            <a:avLst/>
          </a:prstGeom>
          <a:noFill/>
          <a:ln>
            <a:noFill/>
          </a:ln>
        </p:spPr>
        <p:txBody>
          <a:bodyPr spcFirstLastPara="1" wrap="square" lIns="91425" tIns="45700" rIns="91425" bIns="45700" anchor="t" anchorCtr="0">
            <a:noAutofit/>
          </a:bodyPr>
          <a:lstStyle/>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just" rtl="0">
              <a:lnSpc>
                <a:spcPct val="135500"/>
              </a:lnSpc>
              <a:spcBef>
                <a:spcPts val="0"/>
              </a:spcBef>
              <a:spcAft>
                <a:spcPts val="0"/>
              </a:spcAft>
              <a:buSzPts val="1100"/>
              <a:buNone/>
            </a:pPr>
            <a:r>
              <a:rPr lang="it-IT" sz="1600" dirty="0">
                <a:solidFill>
                  <a:srgbClr val="030F93"/>
                </a:solidFill>
                <a:latin typeface="Calibri"/>
                <a:ea typeface="Calibri"/>
                <a:cs typeface="Calibri"/>
                <a:sym typeface="Calibri"/>
              </a:rPr>
              <a:t>Nel 1998 in ritardo rispetto ad altri paesi europei, si inizia a discutere anche in Italia di un codice di autoregolamentazione per l’editoria scolastica, in parte però poi disatteso. Tale codice, denominato POLITE,  nasce con l’obiettivo di promuovere una riflessione culturale, didattica ed editoriale affinché le donne e gli uomini protagonisti della storia, dell’arte, della politica, della scienza, siano rappresentati nei testi senza discriminazioni di sesso. </a:t>
            </a:r>
            <a:endParaRPr sz="1600" dirty="0">
              <a:solidFill>
                <a:srgbClr val="030F93"/>
              </a:solidFill>
              <a:latin typeface="Calibri"/>
              <a:ea typeface="Calibri"/>
              <a:cs typeface="Calibri"/>
              <a:sym typeface="Calibri"/>
            </a:endParaRPr>
          </a:p>
          <a:p>
            <a:pPr marL="0" marR="0" lvl="0" indent="0" algn="just" rtl="0">
              <a:lnSpc>
                <a:spcPct val="135500"/>
              </a:lnSpc>
              <a:spcBef>
                <a:spcPts val="0"/>
              </a:spcBef>
              <a:spcAft>
                <a:spcPts val="0"/>
              </a:spcAft>
              <a:buNone/>
            </a:pPr>
            <a:endParaRPr sz="1600" dirty="0">
              <a:solidFill>
                <a:srgbClr val="030F93"/>
              </a:solidFill>
              <a:latin typeface="Calibri"/>
              <a:ea typeface="Calibri"/>
              <a:cs typeface="Calibri"/>
              <a:sym typeface="Calibri"/>
            </a:endParaRPr>
          </a:p>
          <a:p>
            <a:pPr marL="0" marR="0" lvl="0" indent="0" algn="just" rtl="0">
              <a:lnSpc>
                <a:spcPct val="135500"/>
              </a:lnSpc>
              <a:spcBef>
                <a:spcPts val="0"/>
              </a:spcBef>
              <a:spcAft>
                <a:spcPts val="0"/>
              </a:spcAft>
              <a:buNone/>
            </a:pPr>
            <a:r>
              <a:rPr lang="it-IT" sz="1600" dirty="0">
                <a:solidFill>
                  <a:srgbClr val="030F93"/>
                </a:solidFill>
                <a:latin typeface="Calibri"/>
                <a:ea typeface="Calibri"/>
                <a:cs typeface="Calibri"/>
                <a:sym typeface="Calibri"/>
              </a:rPr>
              <a:t>POLITE è l’acronimo di Pari Opportunità e Libri di Testo</a:t>
            </a:r>
            <a:endParaRPr sz="1600" dirty="0">
              <a:solidFill>
                <a:srgbClr val="030F93"/>
              </a:solidFill>
              <a:latin typeface="Calibri"/>
              <a:ea typeface="Calibri"/>
              <a:cs typeface="Calibri"/>
              <a:sym typeface="Calibri"/>
            </a:endParaRPr>
          </a:p>
          <a:p>
            <a:pPr marL="0" marR="0" lvl="0" indent="0" algn="just" rtl="0">
              <a:lnSpc>
                <a:spcPct val="135500"/>
              </a:lnSpc>
              <a:spcBef>
                <a:spcPts val="0"/>
              </a:spcBef>
              <a:spcAft>
                <a:spcPts val="0"/>
              </a:spcAft>
              <a:buNone/>
            </a:pPr>
            <a:r>
              <a:rPr lang="it-IT" sz="1600" dirty="0">
                <a:solidFill>
                  <a:srgbClr val="030F93"/>
                </a:solidFill>
                <a:latin typeface="Calibri"/>
                <a:ea typeface="Calibri"/>
                <a:cs typeface="Calibri"/>
                <a:sym typeface="Calibri"/>
              </a:rPr>
              <a:t>Nell’ambito del progetto Polite gli editori iscritti all’AIE (Associazione Italiana Editori) si sono dati un codice di autoregolamentazione «volto a garantire che nella progettazione e realizzazione dei libri di testo e dei materiali didattici destinati alla scuola vi sia attenzione allo sviluppo dell’identità di genere intesa come fattore decisivo nell’ambito della educazione complessiva dei soggetti in formazione» (Biemmi, </a:t>
            </a:r>
            <a:r>
              <a:rPr lang="it-IT" sz="1600" i="1" dirty="0">
                <a:solidFill>
                  <a:srgbClr val="030F93"/>
                </a:solidFill>
                <a:latin typeface="Calibri"/>
                <a:ea typeface="Calibri"/>
                <a:cs typeface="Calibri"/>
                <a:sym typeface="Calibri"/>
              </a:rPr>
              <a:t>Educazione sessista. Stereotipi di genere nei libri delle elementari</a:t>
            </a:r>
            <a:r>
              <a:rPr lang="it-IT" sz="1600" dirty="0">
                <a:solidFill>
                  <a:srgbClr val="030F93"/>
                </a:solidFill>
                <a:latin typeface="Calibri"/>
                <a:ea typeface="Calibri"/>
                <a:cs typeface="Calibri"/>
                <a:sym typeface="Calibri"/>
              </a:rPr>
              <a:t>, pp. 66-67)</a:t>
            </a: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1100" dirty="0">
              <a:solidFill>
                <a:schemeClr val="dk1"/>
              </a:solidFill>
            </a:endParaRPr>
          </a:p>
          <a:p>
            <a:pPr marL="0" lvl="0" indent="0" algn="just" rtl="0">
              <a:lnSpc>
                <a:spcPct val="1355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5d10967c88_0_12"/>
          <p:cNvSpPr txBox="1"/>
          <p:nvPr/>
        </p:nvSpPr>
        <p:spPr>
          <a:xfrm>
            <a:off x="1095397" y="214025"/>
            <a:ext cx="6516686"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La riflessione </a:t>
            </a:r>
            <a:endParaRPr lang="it-IT" dirty="0" smtClean="0"/>
          </a:p>
          <a:p>
            <a:r>
              <a:rPr lang="it-IT" dirty="0" smtClean="0"/>
              <a:t>critica </a:t>
            </a:r>
            <a:r>
              <a:rPr lang="it-IT" dirty="0"/>
              <a:t>sui libri di testo 2</a:t>
            </a:r>
            <a:endParaRPr dirty="0"/>
          </a:p>
          <a:p>
            <a:endParaRPr dirty="0"/>
          </a:p>
          <a:p>
            <a:endParaRPr dirty="0"/>
          </a:p>
        </p:txBody>
      </p:sp>
      <p:sp>
        <p:nvSpPr>
          <p:cNvPr id="196" name="Google Shape;196;g5d10967c88_0_12"/>
          <p:cNvSpPr txBox="1"/>
          <p:nvPr/>
        </p:nvSpPr>
        <p:spPr>
          <a:xfrm>
            <a:off x="321450" y="1248462"/>
            <a:ext cx="8501100" cy="4807954"/>
          </a:xfrm>
          <a:prstGeom prst="rect">
            <a:avLst/>
          </a:prstGeom>
          <a:noFill/>
          <a:ln>
            <a:noFill/>
          </a:ln>
        </p:spPr>
        <p:txBody>
          <a:bodyPr spcFirstLastPara="1" wrap="square" lIns="91425" tIns="45700" rIns="91425" bIns="45700" anchor="t" anchorCtr="0">
            <a:noAutofit/>
          </a:bodyPr>
          <a:lstStyle/>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just" rtl="0">
              <a:lnSpc>
                <a:spcPct val="156000"/>
              </a:lnSpc>
              <a:spcBef>
                <a:spcPts val="0"/>
              </a:spcBef>
              <a:spcAft>
                <a:spcPts val="0"/>
              </a:spcAft>
              <a:buSzPts val="1100"/>
              <a:buNone/>
            </a:pPr>
            <a:r>
              <a:rPr lang="it-IT" sz="1600" dirty="0">
                <a:solidFill>
                  <a:srgbClr val="030F93"/>
                </a:solidFill>
                <a:latin typeface="Calibri"/>
                <a:ea typeface="Calibri"/>
                <a:cs typeface="Calibri"/>
                <a:sym typeface="Calibri"/>
              </a:rPr>
              <a:t>L’analisi di Biemmi su un campione di 10 libri di lettura per la classe quarta primaria svolta nel 2010, mostra come i volumi utilizzati nelle classi italiane siano ancora fortemente condizionati da una visione stereotipata del maschile e del femminile. </a:t>
            </a: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marR="0" lvl="0" indent="0" algn="just" rtl="0">
              <a:lnSpc>
                <a:spcPct val="135500"/>
              </a:lnSpc>
              <a:spcBef>
                <a:spcPts val="0"/>
              </a:spcBef>
              <a:spcAft>
                <a:spcPts val="0"/>
              </a:spcAft>
              <a:buNone/>
            </a:pPr>
            <a:endParaRPr sz="1600" dirty="0">
              <a:solidFill>
                <a:srgbClr val="030F93"/>
              </a:solidFill>
              <a:latin typeface="Calibri"/>
              <a:ea typeface="Calibri"/>
              <a:cs typeface="Calibri"/>
              <a:sym typeface="Calibri"/>
            </a:endParaRPr>
          </a:p>
          <a:p>
            <a:pPr marL="0" marR="0" lvl="0" indent="0" algn="just" rtl="0">
              <a:lnSpc>
                <a:spcPct val="135500"/>
              </a:lnSpc>
              <a:spcBef>
                <a:spcPts val="0"/>
              </a:spcBef>
              <a:spcAft>
                <a:spcPts val="0"/>
              </a:spcAft>
              <a:buNone/>
            </a:pPr>
            <a:endParaRPr sz="1100" dirty="0">
              <a:solidFill>
                <a:schemeClr val="dk1"/>
              </a:solidFill>
            </a:endParaRPr>
          </a:p>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p:txBody>
      </p:sp>
      <p:pic>
        <p:nvPicPr>
          <p:cNvPr id="197" name="Google Shape;197;g5d10967c88_0_12" descr="C:\Users\Utente\AppData\Local\Temp\Temp1_allegati (2).zip\IMG_20170611_131659.jpg"/>
          <p:cNvPicPr preferRelativeResize="0"/>
          <p:nvPr/>
        </p:nvPicPr>
        <p:blipFill>
          <a:blip r:embed="rId3">
            <a:alphaModFix/>
          </a:blip>
          <a:stretch>
            <a:fillRect/>
          </a:stretch>
        </p:blipFill>
        <p:spPr>
          <a:xfrm>
            <a:off x="817350" y="2784600"/>
            <a:ext cx="4597399" cy="2679700"/>
          </a:xfrm>
          <a:prstGeom prst="rect">
            <a:avLst/>
          </a:prstGeom>
          <a:noFill/>
          <a:ln>
            <a:noFill/>
          </a:ln>
        </p:spPr>
      </p:pic>
      <p:sp>
        <p:nvSpPr>
          <p:cNvPr id="198" name="Google Shape;198;g5d10967c88_0_12"/>
          <p:cNvSpPr txBox="1"/>
          <p:nvPr/>
        </p:nvSpPr>
        <p:spPr>
          <a:xfrm>
            <a:off x="5534250" y="3126350"/>
            <a:ext cx="3337500" cy="1725600"/>
          </a:xfrm>
          <a:prstGeom prst="rect">
            <a:avLst/>
          </a:prstGeom>
          <a:noFill/>
          <a:ln>
            <a:noFill/>
          </a:ln>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it-IT" sz="1600">
                <a:solidFill>
                  <a:srgbClr val="030F93"/>
                </a:solidFill>
                <a:latin typeface="Calibri"/>
                <a:ea typeface="Calibri"/>
                <a:cs typeface="Calibri"/>
                <a:sym typeface="Calibri"/>
              </a:rPr>
              <a:t>Esempio di libro di testo in uso oggi nella scuola primaria. La figura della mamma, e quindi l’immagine della donna, viene spesso identificata attraverso lo svolgimento di attività domestiche</a:t>
            </a:r>
            <a:r>
              <a:rPr lang="it-IT" sz="1600">
                <a:latin typeface="Calibri"/>
                <a:ea typeface="Calibri"/>
                <a:cs typeface="Calibri"/>
                <a:sym typeface="Calibri"/>
              </a:rPr>
              <a:t>  </a:t>
            </a:r>
            <a:endParaRPr sz="16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g5d10967c88_0_21"/>
          <p:cNvSpPr txBox="1"/>
          <p:nvPr/>
        </p:nvSpPr>
        <p:spPr>
          <a:xfrm>
            <a:off x="0" y="188975"/>
            <a:ext cx="8953995"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8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sz="2500" dirty="0"/>
              <a:t>Fare dell’educazione </a:t>
            </a:r>
            <a:endParaRPr lang="it-IT" sz="2500" dirty="0" smtClean="0"/>
          </a:p>
          <a:p>
            <a:r>
              <a:rPr lang="it-IT" sz="2500" dirty="0" smtClean="0"/>
              <a:t>di </a:t>
            </a:r>
            <a:r>
              <a:rPr lang="it-IT" sz="2500" dirty="0"/>
              <a:t>genere una pratica didattica quotidiana - Gli insegnanti e le insegnanti 1 </a:t>
            </a:r>
            <a:endParaRPr sz="2500" dirty="0"/>
          </a:p>
          <a:p>
            <a:endParaRPr sz="2500" dirty="0"/>
          </a:p>
        </p:txBody>
      </p:sp>
      <p:sp>
        <p:nvSpPr>
          <p:cNvPr id="204" name="Google Shape;204;g5d10967c88_0_21"/>
          <p:cNvSpPr txBox="1"/>
          <p:nvPr/>
        </p:nvSpPr>
        <p:spPr>
          <a:xfrm>
            <a:off x="182925" y="1472540"/>
            <a:ext cx="8501100" cy="5385460"/>
          </a:xfrm>
          <a:prstGeom prst="rect">
            <a:avLst/>
          </a:prstGeom>
          <a:noFill/>
          <a:ln>
            <a:noFill/>
          </a:ln>
        </p:spPr>
        <p:txBody>
          <a:bodyPr spcFirstLastPara="1" wrap="square" lIns="91425" tIns="45700" rIns="91425" bIns="45700" anchor="t" anchorCtr="0">
            <a:noAutofit/>
          </a:bodyPr>
          <a:lstStyle/>
          <a:p>
            <a:pPr marL="0" lvl="0" indent="0" algn="just" rtl="0">
              <a:lnSpc>
                <a:spcPct val="135500"/>
              </a:lnSpc>
              <a:spcBef>
                <a:spcPts val="0"/>
              </a:spcBef>
              <a:spcAft>
                <a:spcPts val="0"/>
              </a:spcAft>
              <a:buSzPts val="1100"/>
              <a:buNone/>
            </a:pPr>
            <a:endParaRPr sz="1600" dirty="0">
              <a:solidFill>
                <a:srgbClr val="030F93"/>
              </a:solidFill>
              <a:latin typeface="Calibri"/>
              <a:ea typeface="Calibri"/>
              <a:cs typeface="Calibri"/>
              <a:sym typeface="Calibri"/>
            </a:endParaRPr>
          </a:p>
          <a:p>
            <a:pPr marL="0" lvl="0" indent="0" algn="just" rtl="0">
              <a:lnSpc>
                <a:spcPct val="156000"/>
              </a:lnSpc>
              <a:spcBef>
                <a:spcPts val="0"/>
              </a:spcBef>
              <a:spcAft>
                <a:spcPts val="0"/>
              </a:spcAft>
              <a:buSzPts val="1100"/>
              <a:buNone/>
            </a:pPr>
            <a:r>
              <a:rPr lang="it-IT" sz="1600" dirty="0">
                <a:solidFill>
                  <a:srgbClr val="030F93"/>
                </a:solidFill>
                <a:latin typeface="Calibri"/>
                <a:ea typeface="Calibri"/>
                <a:cs typeface="Calibri"/>
                <a:sym typeface="Calibri"/>
              </a:rPr>
              <a:t>Adottare una </a:t>
            </a:r>
            <a:r>
              <a:rPr lang="it-IT" sz="1600" b="1" dirty="0">
                <a:solidFill>
                  <a:srgbClr val="030F93"/>
                </a:solidFill>
                <a:latin typeface="Calibri"/>
                <a:ea typeface="Calibri"/>
                <a:cs typeface="Calibri"/>
                <a:sym typeface="Calibri"/>
              </a:rPr>
              <a:t>PROSPETTIVA DI GENERE</a:t>
            </a:r>
            <a:r>
              <a:rPr lang="it-IT" sz="1600" dirty="0">
                <a:solidFill>
                  <a:srgbClr val="030F93"/>
                </a:solidFill>
                <a:latin typeface="Calibri"/>
                <a:ea typeface="Calibri"/>
                <a:cs typeface="Calibri"/>
                <a:sym typeface="Calibri"/>
              </a:rPr>
              <a:t> nella </a:t>
            </a:r>
            <a:r>
              <a:rPr lang="it-IT" sz="1600" b="1" dirty="0">
                <a:solidFill>
                  <a:srgbClr val="030F93"/>
                </a:solidFill>
                <a:latin typeface="Calibri"/>
                <a:ea typeface="Calibri"/>
                <a:cs typeface="Calibri"/>
                <a:sym typeface="Calibri"/>
              </a:rPr>
              <a:t>PRATICA DIDATTICA QUOTIDIANA</a:t>
            </a:r>
            <a:r>
              <a:rPr lang="it-IT" sz="1600" dirty="0">
                <a:solidFill>
                  <a:srgbClr val="030F93"/>
                </a:solidFill>
                <a:latin typeface="Calibri"/>
                <a:ea typeface="Calibri"/>
                <a:cs typeface="Calibri"/>
                <a:sym typeface="Calibri"/>
              </a:rPr>
              <a:t> significa:  </a:t>
            </a:r>
            <a:endParaRPr sz="1600" dirty="0">
              <a:solidFill>
                <a:srgbClr val="030F93"/>
              </a:solidFill>
              <a:latin typeface="Calibri"/>
              <a:ea typeface="Calibri"/>
              <a:cs typeface="Calibri"/>
              <a:sym typeface="Calibri"/>
            </a:endParaRPr>
          </a:p>
          <a:p>
            <a:pPr marL="457200" lvl="0" indent="-330200" algn="just" rtl="0">
              <a:lnSpc>
                <a:spcPct val="156000"/>
              </a:lnSpc>
              <a:spcBef>
                <a:spcPts val="0"/>
              </a:spcBef>
              <a:spcAft>
                <a:spcPts val="0"/>
              </a:spcAft>
              <a:buClr>
                <a:srgbClr val="030F93"/>
              </a:buClr>
              <a:buSzPts val="1600"/>
              <a:buFont typeface="Calibri"/>
              <a:buChar char="-"/>
            </a:pPr>
            <a:r>
              <a:rPr lang="it-IT" sz="1600" b="1" dirty="0">
                <a:solidFill>
                  <a:srgbClr val="030F93"/>
                </a:solidFill>
                <a:latin typeface="Calibri"/>
                <a:ea typeface="Calibri"/>
                <a:cs typeface="Calibri"/>
                <a:sym typeface="Calibri"/>
              </a:rPr>
              <a:t>adottare «strumenti critici </a:t>
            </a:r>
            <a:r>
              <a:rPr lang="it-IT" sz="1600" dirty="0">
                <a:solidFill>
                  <a:srgbClr val="030F93"/>
                </a:solidFill>
                <a:latin typeface="Calibri"/>
                <a:ea typeface="Calibri"/>
                <a:cs typeface="Calibri"/>
                <a:sym typeface="Calibri"/>
              </a:rPr>
              <a:t>volti ad implementare una cultura della parità» (Biemmi et al. 2017, XIII);</a:t>
            </a:r>
            <a:endParaRPr sz="1600" dirty="0">
              <a:solidFill>
                <a:srgbClr val="030F93"/>
              </a:solidFill>
              <a:latin typeface="Calibri"/>
              <a:ea typeface="Calibri"/>
              <a:cs typeface="Calibri"/>
              <a:sym typeface="Calibri"/>
            </a:endParaRPr>
          </a:p>
          <a:p>
            <a:pPr marL="457200" lvl="0" indent="-330200" algn="l" rtl="0">
              <a:lnSpc>
                <a:spcPct val="115000"/>
              </a:lnSpc>
              <a:spcBef>
                <a:spcPts val="0"/>
              </a:spcBef>
              <a:spcAft>
                <a:spcPts val="0"/>
              </a:spcAft>
              <a:buClr>
                <a:srgbClr val="030F93"/>
              </a:buClr>
              <a:buSzPts val="1600"/>
              <a:buFont typeface="Calibri"/>
              <a:buChar char="-"/>
            </a:pPr>
            <a:r>
              <a:rPr lang="it-IT" sz="1600" b="1" dirty="0">
                <a:solidFill>
                  <a:srgbClr val="030F93"/>
                </a:solidFill>
                <a:latin typeface="Calibri"/>
                <a:ea typeface="Calibri"/>
                <a:cs typeface="Calibri"/>
                <a:sym typeface="Calibri"/>
              </a:rPr>
              <a:t>abbandonare una «cultura scolastica apparentemente neutra»</a:t>
            </a:r>
            <a:r>
              <a:rPr lang="it-IT" sz="1600" dirty="0">
                <a:solidFill>
                  <a:srgbClr val="030F93"/>
                </a:solidFill>
                <a:latin typeface="Calibri"/>
                <a:ea typeface="Calibri"/>
                <a:cs typeface="Calibri"/>
                <a:sym typeface="Calibri"/>
              </a:rPr>
              <a:t> che «in realtà è fortemente connotata al maschile sia nei contenuti che nelle modalità di trasmissione» (Guerrini, 2013, p.251);</a:t>
            </a:r>
            <a:endParaRPr sz="1600" dirty="0">
              <a:solidFill>
                <a:srgbClr val="030F93"/>
              </a:solidFill>
              <a:latin typeface="Calibri"/>
              <a:ea typeface="Calibri"/>
              <a:cs typeface="Calibri"/>
              <a:sym typeface="Calibri"/>
            </a:endParaRPr>
          </a:p>
          <a:p>
            <a:pPr marL="457200" marR="0" lvl="0" indent="-330200" algn="just" rtl="0">
              <a:lnSpc>
                <a:spcPct val="115000"/>
              </a:lnSpc>
              <a:spcBef>
                <a:spcPts val="0"/>
              </a:spcBef>
              <a:spcAft>
                <a:spcPts val="0"/>
              </a:spcAft>
              <a:buClr>
                <a:srgbClr val="030F93"/>
              </a:buClr>
              <a:buSzPts val="1600"/>
              <a:buFont typeface="Calibri"/>
              <a:buChar char="-"/>
            </a:pPr>
            <a:r>
              <a:rPr lang="it-IT" sz="1600" b="1" dirty="0">
                <a:solidFill>
                  <a:srgbClr val="030F93"/>
                </a:solidFill>
                <a:latin typeface="Calibri"/>
                <a:ea typeface="Calibri"/>
                <a:cs typeface="Calibri"/>
                <a:sym typeface="Calibri"/>
              </a:rPr>
              <a:t>riflettere su stessi e sul proprio ruolo di docenti.</a:t>
            </a:r>
            <a:r>
              <a:rPr lang="it-IT" sz="1600" dirty="0">
                <a:solidFill>
                  <a:srgbClr val="030F93"/>
                </a:solidFill>
                <a:latin typeface="Calibri"/>
                <a:ea typeface="Calibri"/>
                <a:cs typeface="Calibri"/>
                <a:sym typeface="Calibri"/>
              </a:rPr>
              <a:t>  I docenti sono la seconda agenzia di socializzazione dopo la famiglia, rappresentano dei modelli di riferimento per studentesse e studenti e, non essendo, inoltre, coinvolti con questi nelle dinamiche delle relazioni familiari, possono accompagnare le ragazze e i ragazzi nella costruzione di una femminilità e di una maschilità, inclusive, rispettose delle differenze e libere da modelli culturali dominanti e costrittivi;</a:t>
            </a:r>
            <a:endParaRPr sz="1600" dirty="0">
              <a:solidFill>
                <a:srgbClr val="030F93"/>
              </a:solidFill>
              <a:latin typeface="Calibri"/>
              <a:ea typeface="Calibri"/>
              <a:cs typeface="Calibri"/>
              <a:sym typeface="Calibri"/>
            </a:endParaRPr>
          </a:p>
          <a:p>
            <a:pPr marL="457200" marR="0" lvl="0" indent="-330200" algn="just" rtl="0">
              <a:lnSpc>
                <a:spcPct val="115000"/>
              </a:lnSpc>
              <a:spcBef>
                <a:spcPts val="0"/>
              </a:spcBef>
              <a:spcAft>
                <a:spcPts val="0"/>
              </a:spcAft>
              <a:buClr>
                <a:srgbClr val="030F93"/>
              </a:buClr>
              <a:buSzPts val="1600"/>
              <a:buFont typeface="Calibri"/>
              <a:buChar char="-"/>
            </a:pPr>
            <a:r>
              <a:rPr lang="it-IT" sz="1600" b="1" dirty="0">
                <a:solidFill>
                  <a:srgbClr val="030F93"/>
                </a:solidFill>
                <a:latin typeface="Calibri"/>
                <a:ea typeface="Calibri"/>
                <a:cs typeface="Calibri"/>
                <a:sym typeface="Calibri"/>
              </a:rPr>
              <a:t>un fare educazione che sia in grado di disfare i modelli dominanti di genere</a:t>
            </a:r>
            <a:r>
              <a:rPr lang="it-IT" sz="1600" dirty="0">
                <a:solidFill>
                  <a:srgbClr val="030F93"/>
                </a:solidFill>
                <a:latin typeface="Calibri"/>
                <a:ea typeface="Calibri"/>
                <a:cs typeface="Calibri"/>
                <a:sym typeface="Calibri"/>
              </a:rPr>
              <a:t> offrendo a studenti e studentesse gli strumenti teorici e relazionali necessari a diventare gli uomini e le donne che desiderano;</a:t>
            </a: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0" marR="0" lvl="0" indent="0" algn="l" rtl="0">
              <a:lnSpc>
                <a:spcPct val="150000"/>
              </a:lnSpc>
              <a:spcBef>
                <a:spcPts val="0"/>
              </a:spcBef>
              <a:spcAft>
                <a:spcPts val="0"/>
              </a:spcAft>
              <a:buNone/>
            </a:pPr>
            <a:endParaRPr sz="1600" dirty="0">
              <a:solidFill>
                <a:srgbClr val="030F93"/>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5d10967c88_0_33"/>
          <p:cNvSpPr txBox="1"/>
          <p:nvPr/>
        </p:nvSpPr>
        <p:spPr>
          <a:xfrm>
            <a:off x="0" y="223678"/>
            <a:ext cx="9144000"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5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Fare dell’educazione </a:t>
            </a:r>
            <a:endParaRPr lang="it-IT" dirty="0" smtClean="0"/>
          </a:p>
          <a:p>
            <a:r>
              <a:rPr lang="it-IT" dirty="0" smtClean="0"/>
              <a:t>di </a:t>
            </a:r>
            <a:r>
              <a:rPr lang="it-IT" dirty="0"/>
              <a:t>genere una pratica didattica quotidiana - Gli insegnanti e le insegnanti 2 </a:t>
            </a:r>
            <a:endParaRPr dirty="0"/>
          </a:p>
          <a:p>
            <a:endParaRPr dirty="0"/>
          </a:p>
        </p:txBody>
      </p:sp>
      <p:sp>
        <p:nvSpPr>
          <p:cNvPr id="210" name="Google Shape;210;g5d10967c88_0_33"/>
          <p:cNvSpPr txBox="1"/>
          <p:nvPr/>
        </p:nvSpPr>
        <p:spPr>
          <a:xfrm>
            <a:off x="164426" y="1876301"/>
            <a:ext cx="8815148" cy="4600018"/>
          </a:xfrm>
          <a:prstGeom prst="rect">
            <a:avLst/>
          </a:prstGeom>
          <a:noFill/>
          <a:ln>
            <a:noFill/>
          </a:ln>
        </p:spPr>
        <p:txBody>
          <a:bodyPr spcFirstLastPara="1" wrap="square" lIns="91425" tIns="45700" rIns="91425" bIns="45700" anchor="t" anchorCtr="0">
            <a:noAutofit/>
          </a:bodyPr>
          <a:lstStyle/>
          <a:p>
            <a:pPr marL="0" lvl="0" indent="0" algn="just" rtl="0">
              <a:lnSpc>
                <a:spcPct val="156000"/>
              </a:lnSpc>
              <a:spcBef>
                <a:spcPts val="0"/>
              </a:spcBef>
              <a:spcAft>
                <a:spcPts val="0"/>
              </a:spcAft>
              <a:buSzPts val="1100"/>
              <a:buNone/>
            </a:pPr>
            <a:r>
              <a:rPr lang="it-IT" sz="1600" dirty="0" smtClean="0">
                <a:solidFill>
                  <a:srgbClr val="030F93"/>
                </a:solidFill>
                <a:latin typeface="Calibri"/>
                <a:ea typeface="Calibri"/>
                <a:cs typeface="Calibri"/>
                <a:sym typeface="Calibri"/>
              </a:rPr>
              <a:t>Adottare </a:t>
            </a:r>
            <a:r>
              <a:rPr lang="it-IT" sz="1600" dirty="0">
                <a:solidFill>
                  <a:srgbClr val="030F93"/>
                </a:solidFill>
                <a:latin typeface="Calibri"/>
                <a:ea typeface="Calibri"/>
                <a:cs typeface="Calibri"/>
                <a:sym typeface="Calibri"/>
              </a:rPr>
              <a:t>una </a:t>
            </a:r>
            <a:r>
              <a:rPr lang="it-IT" sz="1600" b="1" dirty="0">
                <a:solidFill>
                  <a:srgbClr val="030F93"/>
                </a:solidFill>
                <a:latin typeface="Calibri"/>
                <a:ea typeface="Calibri"/>
                <a:cs typeface="Calibri"/>
                <a:sym typeface="Calibri"/>
              </a:rPr>
              <a:t>PROSPETTIVA DI GENERE</a:t>
            </a:r>
            <a:r>
              <a:rPr lang="it-IT" sz="1600" dirty="0">
                <a:solidFill>
                  <a:srgbClr val="030F93"/>
                </a:solidFill>
                <a:latin typeface="Calibri"/>
                <a:ea typeface="Calibri"/>
                <a:cs typeface="Calibri"/>
                <a:sym typeface="Calibri"/>
              </a:rPr>
              <a:t> nella </a:t>
            </a:r>
            <a:r>
              <a:rPr lang="it-IT" sz="1600" b="1" dirty="0">
                <a:solidFill>
                  <a:srgbClr val="030F93"/>
                </a:solidFill>
                <a:latin typeface="Calibri"/>
                <a:ea typeface="Calibri"/>
                <a:cs typeface="Calibri"/>
                <a:sym typeface="Calibri"/>
              </a:rPr>
              <a:t>PRATICA DIDATTICA QUOTIDIANA</a:t>
            </a:r>
            <a:r>
              <a:rPr lang="it-IT" sz="1600" dirty="0">
                <a:solidFill>
                  <a:srgbClr val="030F93"/>
                </a:solidFill>
                <a:latin typeface="Calibri"/>
                <a:ea typeface="Calibri"/>
                <a:cs typeface="Calibri"/>
                <a:sym typeface="Calibri"/>
              </a:rPr>
              <a:t> significa:  </a:t>
            </a:r>
            <a:endParaRPr sz="1600" dirty="0">
              <a:solidFill>
                <a:srgbClr val="030F93"/>
              </a:solidFill>
              <a:latin typeface="Calibri"/>
              <a:ea typeface="Calibri"/>
              <a:cs typeface="Calibri"/>
              <a:sym typeface="Calibri"/>
            </a:endParaRPr>
          </a:p>
          <a:p>
            <a:pPr marL="457200" lvl="0" indent="-330200" algn="just" rtl="0">
              <a:lnSpc>
                <a:spcPct val="115000"/>
              </a:lnSpc>
              <a:spcBef>
                <a:spcPts val="0"/>
              </a:spcBef>
              <a:spcAft>
                <a:spcPts val="0"/>
              </a:spcAft>
              <a:buClr>
                <a:srgbClr val="030F93"/>
              </a:buClr>
              <a:buSzPts val="1600"/>
              <a:buFont typeface="Calibri"/>
              <a:buChar char="-"/>
            </a:pPr>
            <a:r>
              <a:rPr lang="it-IT" sz="1600" b="1" dirty="0">
                <a:solidFill>
                  <a:srgbClr val="030F93"/>
                </a:solidFill>
                <a:latin typeface="Calibri"/>
                <a:ea typeface="Calibri"/>
                <a:cs typeface="Calibri"/>
                <a:sym typeface="Calibri"/>
              </a:rPr>
              <a:t>orientare e motivare le studentesse e gli studenti alla libera scelta</a:t>
            </a:r>
            <a:r>
              <a:rPr lang="it-IT" sz="1600" dirty="0">
                <a:solidFill>
                  <a:srgbClr val="030F93"/>
                </a:solidFill>
                <a:latin typeface="Calibri"/>
                <a:ea typeface="Calibri"/>
                <a:cs typeface="Calibri"/>
                <a:sym typeface="Calibri"/>
              </a:rPr>
              <a:t> secondo i propri interessi e le proprie potenzialità. Negli ultimi anni, anche grazie agli investimenti dell’Unione Europea, sono stati avviati numerosi progetti per avvicinare le ragazze alle discipline STEM (scienza, tecnologia, ingegneria e matematica), che sono tendenzialmente approfondite maggiormente dai ragazzi. Si veda, ad esempio, il progetto del MIUR “Il mese delle STEM” https://www.noisiamopari.it/site/it/mese-delle-stem/</a:t>
            </a:r>
            <a:endParaRPr sz="1600" dirty="0">
              <a:solidFill>
                <a:srgbClr val="030F93"/>
              </a:solidFill>
              <a:latin typeface="Calibri"/>
              <a:ea typeface="Calibri"/>
              <a:cs typeface="Calibri"/>
              <a:sym typeface="Calibri"/>
            </a:endParaRPr>
          </a:p>
          <a:p>
            <a:pPr marL="457200" lvl="0" indent="0" algn="just" rtl="0">
              <a:lnSpc>
                <a:spcPct val="115000"/>
              </a:lnSpc>
              <a:spcBef>
                <a:spcPts val="0"/>
              </a:spcBef>
              <a:spcAft>
                <a:spcPts val="0"/>
              </a:spcAft>
              <a:buNone/>
            </a:pPr>
            <a:r>
              <a:rPr lang="it-IT" sz="1600" dirty="0">
                <a:solidFill>
                  <a:srgbClr val="030F93"/>
                </a:solidFill>
                <a:latin typeface="Calibri"/>
                <a:ea typeface="Calibri"/>
                <a:cs typeface="Calibri"/>
                <a:sym typeface="Calibri"/>
              </a:rPr>
              <a:t>o il bando pubblicato dal DPO “In estate si imparano le STEM” http://www.pariopportunita.gov.it/</a:t>
            </a:r>
            <a:r>
              <a:rPr lang="it-IT" sz="1600" dirty="0" err="1">
                <a:solidFill>
                  <a:srgbClr val="030F93"/>
                </a:solidFill>
                <a:latin typeface="Calibri"/>
                <a:ea typeface="Calibri"/>
                <a:cs typeface="Calibri"/>
                <a:sym typeface="Calibri"/>
              </a:rPr>
              <a:t>bandi_avvisi</a:t>
            </a:r>
            <a:r>
              <a:rPr lang="it-IT" sz="1600" dirty="0">
                <a:solidFill>
                  <a:srgbClr val="030F93"/>
                </a:solidFill>
                <a:latin typeface="Calibri"/>
                <a:ea typeface="Calibri"/>
                <a:cs typeface="Calibri"/>
                <a:sym typeface="Calibri"/>
              </a:rPr>
              <a:t>/seconda-edizione-del-bando-in-estate-si-imparano-le-</a:t>
            </a:r>
            <a:r>
              <a:rPr lang="it-IT" sz="1600" dirty="0" err="1">
                <a:solidFill>
                  <a:srgbClr val="030F93"/>
                </a:solidFill>
                <a:latin typeface="Calibri"/>
                <a:ea typeface="Calibri"/>
                <a:cs typeface="Calibri"/>
                <a:sym typeface="Calibri"/>
              </a:rPr>
              <a:t>stem</a:t>
            </a:r>
            <a:r>
              <a:rPr lang="it-IT" sz="1600" dirty="0">
                <a:solidFill>
                  <a:srgbClr val="030F93"/>
                </a:solidFill>
                <a:latin typeface="Calibri"/>
                <a:ea typeface="Calibri"/>
                <a:cs typeface="Calibri"/>
                <a:sym typeface="Calibri"/>
              </a:rPr>
              <a:t>/. </a:t>
            </a:r>
            <a:endParaRPr sz="1600" dirty="0">
              <a:solidFill>
                <a:srgbClr val="030F93"/>
              </a:solidFill>
              <a:latin typeface="Calibri"/>
              <a:ea typeface="Calibri"/>
              <a:cs typeface="Calibri"/>
              <a:sym typeface="Calibri"/>
            </a:endParaRPr>
          </a:p>
          <a:p>
            <a:pPr marL="457200" lvl="0" indent="0" algn="just" rtl="0">
              <a:lnSpc>
                <a:spcPct val="115000"/>
              </a:lnSpc>
              <a:spcBef>
                <a:spcPts val="0"/>
              </a:spcBef>
              <a:spcAft>
                <a:spcPts val="0"/>
              </a:spcAft>
              <a:buNone/>
            </a:pPr>
            <a:r>
              <a:rPr lang="it-IT" sz="1600" dirty="0">
                <a:solidFill>
                  <a:srgbClr val="030F93"/>
                </a:solidFill>
                <a:latin typeface="Calibri"/>
                <a:ea typeface="Calibri"/>
                <a:cs typeface="Calibri"/>
                <a:sym typeface="Calibri"/>
              </a:rPr>
              <a:t>Inizia, inoltre, a esserci attenzione per le scelte formative dei ragazzi e per gli stereotipi che le condizionano, ad esempio quelli legati alla cura. Si veda il progetto Boys in care </a:t>
            </a:r>
            <a:r>
              <a:rPr lang="it-IT" sz="1600" u="sng" dirty="0">
                <a:solidFill>
                  <a:schemeClr val="hlink"/>
                </a:solidFill>
                <a:latin typeface="Calibri"/>
                <a:ea typeface="Calibri"/>
                <a:cs typeface="Calibri"/>
                <a:sym typeface="Calibri"/>
                <a:hlinkClick r:id="rId3"/>
              </a:rPr>
              <a:t>https://www.boys-in-care.eu/it.html</a:t>
            </a:r>
            <a:r>
              <a:rPr lang="it-IT" sz="1600" dirty="0">
                <a:solidFill>
                  <a:srgbClr val="030F93"/>
                </a:solidFill>
                <a:latin typeface="Calibri"/>
                <a:ea typeface="Calibri"/>
                <a:cs typeface="Calibri"/>
                <a:sym typeface="Calibri"/>
              </a:rPr>
              <a:t>;</a:t>
            </a:r>
            <a:endParaRPr sz="1600" dirty="0">
              <a:solidFill>
                <a:srgbClr val="030F93"/>
              </a:solidFill>
              <a:latin typeface="Calibri"/>
              <a:ea typeface="Calibri"/>
              <a:cs typeface="Calibri"/>
              <a:sym typeface="Calibri"/>
            </a:endParaRPr>
          </a:p>
          <a:p>
            <a:pPr marL="9144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5d10967c88_0_33"/>
          <p:cNvSpPr txBox="1"/>
          <p:nvPr/>
        </p:nvSpPr>
        <p:spPr>
          <a:xfrm>
            <a:off x="0" y="339554"/>
            <a:ext cx="9144000" cy="8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marR="0" lvl="0" algn="l" rtl="0">
              <a:lnSpc>
                <a:spcPct val="100000"/>
              </a:lnSpc>
              <a:spcBef>
                <a:spcPts val="0"/>
              </a:spcBef>
              <a:spcAft>
                <a:spcPts val="0"/>
              </a:spcAft>
              <a:defRPr/>
            </a:defPPr>
            <a:lvl1pPr marL="0" algn="ctr" defTabSz="914400" eaLnBrk="1" latinLnBrk="0" hangingPunct="1">
              <a:spcBef>
                <a:spcPct val="20000"/>
              </a:spcBef>
              <a:buFont typeface="Arial" pitchFamily="34" charset="0"/>
              <a:buNone/>
              <a:defRPr sz="2500" b="1" kern="1200">
                <a:solidFill>
                  <a:srgbClr val="C70000"/>
                </a:solidFill>
                <a:latin typeface="AR CENA" panose="02000000000000000000" pitchFamily="2" charset="0"/>
                <a:ea typeface="+mn-ea"/>
                <a:cs typeface="Arial" pitchFamily="34" charset="0"/>
              </a:defRPr>
            </a:lvl1pPr>
            <a:lvl2pPr marL="742950" indent="-285750" defTabSz="914400" eaLnBrk="1" latinLnBrk="0" hangingPunct="1">
              <a:defRPr sz="1800" kern="1200">
                <a:solidFill>
                  <a:schemeClr val="tx1"/>
                </a:solidFill>
                <a:latin typeface="Arial" pitchFamily="34" charset="0"/>
                <a:ea typeface="+mn-ea"/>
                <a:cs typeface="Arial" pitchFamily="34" charset="0"/>
              </a:defRPr>
            </a:lvl2pPr>
            <a:lvl3pPr marL="1143000" indent="-228600" defTabSz="914400" eaLnBrk="1" latinLnBrk="0" hangingPunct="1">
              <a:defRPr sz="1800" kern="1200">
                <a:solidFill>
                  <a:schemeClr val="tx1"/>
                </a:solidFill>
                <a:latin typeface="Arial" pitchFamily="34" charset="0"/>
                <a:ea typeface="+mn-ea"/>
                <a:cs typeface="Arial" pitchFamily="34" charset="0"/>
              </a:defRPr>
            </a:lvl3pPr>
            <a:lvl4pPr marL="1600200" indent="-228600" defTabSz="914400" eaLnBrk="1" latinLnBrk="0" hangingPunct="1">
              <a:defRPr sz="1800" kern="1200">
                <a:solidFill>
                  <a:schemeClr val="tx1"/>
                </a:solidFill>
                <a:latin typeface="Arial" pitchFamily="34" charset="0"/>
                <a:ea typeface="+mn-ea"/>
                <a:cs typeface="Arial" pitchFamily="34" charset="0"/>
              </a:defRPr>
            </a:lvl4pPr>
            <a:lvl5pPr marL="2057400" indent="-228600" defTabSz="914400" eaLnBrk="1" latinLnBrk="0" hangingPunct="1">
              <a:defRPr sz="1800" kern="1200">
                <a:solidFill>
                  <a:schemeClr val="tx1"/>
                </a:solidFill>
                <a:latin typeface="Arial" pitchFamily="34" charset="0"/>
                <a:ea typeface="+mn-ea"/>
                <a:cs typeface="Arial" pitchFamily="34" charset="0"/>
              </a:defRPr>
            </a:lvl5pPr>
            <a:lvl6pPr marL="25146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defTabSz="457200"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r>
              <a:rPr lang="it-IT" dirty="0"/>
              <a:t>Fare dell’educazione </a:t>
            </a:r>
            <a:endParaRPr lang="it-IT" dirty="0" smtClean="0"/>
          </a:p>
          <a:p>
            <a:r>
              <a:rPr lang="it-IT" dirty="0" smtClean="0"/>
              <a:t>di </a:t>
            </a:r>
            <a:r>
              <a:rPr lang="it-IT" dirty="0"/>
              <a:t>genere una pratica didattica quotidiana - Gli insegnanti e le insegnanti 2 </a:t>
            </a:r>
            <a:endParaRPr dirty="0"/>
          </a:p>
          <a:p>
            <a:endParaRPr dirty="0"/>
          </a:p>
        </p:txBody>
      </p:sp>
      <p:sp>
        <p:nvSpPr>
          <p:cNvPr id="210" name="Google Shape;210;g5d10967c88_0_33"/>
          <p:cNvSpPr txBox="1"/>
          <p:nvPr/>
        </p:nvSpPr>
        <p:spPr>
          <a:xfrm>
            <a:off x="164426" y="2054431"/>
            <a:ext cx="8815148" cy="4421888"/>
          </a:xfrm>
          <a:prstGeom prst="rect">
            <a:avLst/>
          </a:prstGeom>
          <a:noFill/>
          <a:ln>
            <a:noFill/>
          </a:ln>
        </p:spPr>
        <p:txBody>
          <a:bodyPr spcFirstLastPara="1" wrap="square" lIns="91425" tIns="45700" rIns="91425" bIns="45700" anchor="t" anchorCtr="0">
            <a:noAutofit/>
          </a:bodyPr>
          <a:lstStyle/>
          <a:p>
            <a:pPr marL="457200" lvl="0" indent="-330200" algn="just" rtl="0">
              <a:lnSpc>
                <a:spcPct val="115000"/>
              </a:lnSpc>
              <a:spcBef>
                <a:spcPts val="0"/>
              </a:spcBef>
              <a:spcAft>
                <a:spcPts val="0"/>
              </a:spcAft>
              <a:buClr>
                <a:srgbClr val="030F93"/>
              </a:buClr>
              <a:buSzPts val="1600"/>
              <a:buFont typeface="Calibri"/>
              <a:buChar char="-"/>
            </a:pPr>
            <a:r>
              <a:rPr lang="it-IT" sz="1600" b="1" dirty="0" smtClean="0">
                <a:solidFill>
                  <a:srgbClr val="030F93"/>
                </a:solidFill>
                <a:latin typeface="Calibri"/>
                <a:ea typeface="Calibri"/>
                <a:cs typeface="Calibri"/>
                <a:sym typeface="Calibri"/>
              </a:rPr>
              <a:t>Usare </a:t>
            </a:r>
            <a:r>
              <a:rPr lang="it-IT" sz="1600" b="1" dirty="0">
                <a:solidFill>
                  <a:srgbClr val="030F93"/>
                </a:solidFill>
                <a:latin typeface="Calibri"/>
                <a:ea typeface="Calibri"/>
                <a:cs typeface="Calibri"/>
                <a:sym typeface="Calibri"/>
              </a:rPr>
              <a:t>un linguaggio attento al genere e alle differenze</a:t>
            </a:r>
            <a:r>
              <a:rPr lang="it-IT" sz="1600" dirty="0">
                <a:solidFill>
                  <a:srgbClr val="030F93"/>
                </a:solidFill>
                <a:latin typeface="Calibri"/>
                <a:ea typeface="Calibri"/>
                <a:cs typeface="Calibri"/>
                <a:sym typeface="Calibri"/>
              </a:rPr>
              <a:t>. Secondo la nota ipotesi </a:t>
            </a:r>
            <a:r>
              <a:rPr lang="it-IT" sz="1600" dirty="0" err="1">
                <a:solidFill>
                  <a:srgbClr val="030F93"/>
                </a:solidFill>
                <a:latin typeface="Calibri"/>
                <a:ea typeface="Calibri"/>
                <a:cs typeface="Calibri"/>
                <a:sym typeface="Calibri"/>
              </a:rPr>
              <a:t>Sapir-Whorf</a:t>
            </a:r>
            <a:r>
              <a:rPr lang="it-IT" sz="1600" dirty="0">
                <a:solidFill>
                  <a:srgbClr val="030F93"/>
                </a:solidFill>
                <a:latin typeface="Calibri"/>
                <a:ea typeface="Calibri"/>
                <a:cs typeface="Calibri"/>
                <a:sym typeface="Calibri"/>
              </a:rPr>
              <a:t> la lingua non è affatto neutra ma condiziona anche i modi di pensare: incorpora una visione del mondo e la impone</a:t>
            </a:r>
            <a:endParaRPr sz="1600" dirty="0">
              <a:solidFill>
                <a:srgbClr val="030F93"/>
              </a:solidFill>
              <a:latin typeface="Calibri"/>
              <a:ea typeface="Calibri"/>
              <a:cs typeface="Calibri"/>
              <a:sym typeface="Calibri"/>
            </a:endParaRPr>
          </a:p>
          <a:p>
            <a:pPr marL="457200" lvl="0" indent="-330200" algn="just" rtl="0">
              <a:lnSpc>
                <a:spcPct val="115000"/>
              </a:lnSpc>
              <a:spcBef>
                <a:spcPts val="0"/>
              </a:spcBef>
              <a:spcAft>
                <a:spcPts val="0"/>
              </a:spcAft>
              <a:buClr>
                <a:srgbClr val="030F93"/>
              </a:buClr>
              <a:buSzPts val="1600"/>
              <a:buFont typeface="Calibri"/>
              <a:buChar char="-"/>
            </a:pPr>
            <a:r>
              <a:rPr lang="it-IT" sz="1600" b="1" dirty="0">
                <a:solidFill>
                  <a:srgbClr val="030F93"/>
                </a:solidFill>
                <a:latin typeface="Calibri"/>
                <a:ea typeface="Calibri"/>
                <a:cs typeface="Calibri"/>
                <a:sym typeface="Calibri"/>
              </a:rPr>
              <a:t>Lavorare in maniera attiva sulla decostruzione dello stereotipo. </a:t>
            </a:r>
            <a:r>
              <a:rPr lang="it-IT" sz="1600" dirty="0">
                <a:solidFill>
                  <a:srgbClr val="030F93"/>
                </a:solidFill>
                <a:latin typeface="Calibri"/>
                <a:ea typeface="Calibri"/>
                <a:cs typeface="Calibri"/>
                <a:sym typeface="Calibri"/>
              </a:rPr>
              <a:t>Decostruire gli stereotipi insieme alla classe facendone un momento di riflessione condivisa, rivisitare la biblioteca scolastica con un’attenzione al genere.</a:t>
            </a:r>
            <a:endParaRPr sz="1600" dirty="0">
              <a:solidFill>
                <a:srgbClr val="030F93"/>
              </a:solidFill>
              <a:latin typeface="Calibri"/>
              <a:ea typeface="Calibri"/>
              <a:cs typeface="Calibri"/>
              <a:sym typeface="Calibri"/>
            </a:endParaRPr>
          </a:p>
          <a:p>
            <a:pPr marL="9144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rgbClr val="030F93"/>
              </a:solidFill>
              <a:latin typeface="Calibri"/>
              <a:ea typeface="Calibri"/>
              <a:cs typeface="Calibri"/>
              <a:sym typeface="Calibri"/>
            </a:endParaRPr>
          </a:p>
        </p:txBody>
      </p:sp>
    </p:spTree>
    <p:extLst>
      <p:ext uri="{BB962C8B-B14F-4D97-AF65-F5344CB8AC3E}">
        <p14:creationId xmlns:p14="http://schemas.microsoft.com/office/powerpoint/2010/main" val="4069008059"/>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1219</Words>
  <Application>Microsoft Office PowerPoint</Application>
  <PresentationFormat>Presentazione su schermo (4:3)</PresentationFormat>
  <Paragraphs>95</Paragraphs>
  <Slides>11</Slides>
  <Notes>11</Notes>
  <HiddenSlides>0</HiddenSlides>
  <MMClips>0</MMClips>
  <ScaleCrop>false</ScaleCrop>
  <HeadingPairs>
    <vt:vector size="4" baseType="variant">
      <vt:variant>
        <vt:lpstr>Tema</vt:lpstr>
      </vt:variant>
      <vt:variant>
        <vt:i4>2</vt:i4>
      </vt:variant>
      <vt:variant>
        <vt:lpstr>Titoli diapositive</vt:lpstr>
      </vt:variant>
      <vt:variant>
        <vt:i4>11</vt:i4>
      </vt:variant>
    </vt:vector>
  </HeadingPairs>
  <TitlesOfParts>
    <vt:vector size="13" baseType="lpstr">
      <vt:lpstr>Tema di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Anna</dc:creator>
  <cp:lastModifiedBy>Maria</cp:lastModifiedBy>
  <cp:revision>5</cp:revision>
  <dcterms:created xsi:type="dcterms:W3CDTF">2018-11-29T12:09:37Z</dcterms:created>
  <dcterms:modified xsi:type="dcterms:W3CDTF">2019-10-10T10:27:14Z</dcterms:modified>
</cp:coreProperties>
</file>