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+ZOeGD5PEHAbvcTlEIukTkCQT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5748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d0a2c371b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5d0a2c371b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d0a2c371b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5d0a2c371b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d0a2c371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5d0a2c371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d0a2c371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d0a2c371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d0a2c37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5d0a2c37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d0a2c371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5d0a2c371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d0a2c371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5d0a2c371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d0a2c371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5d0a2c371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d0a2c371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5d0a2c371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d0a2c371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5d0a2c371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d0a2c371b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5d0a2c371b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pertina - Attesa">
  <p:cSld name="Copertina - Attesa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64312" y="31020"/>
            <a:ext cx="8785200" cy="80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Modulo 6– </a:t>
            </a:r>
            <a:r>
              <a:rPr lang="it-IT" dirty="0" smtClean="0"/>
              <a:t>Contrasto alla violenza di genere: il ruolo della scuola</a:t>
            </a:r>
          </a:p>
          <a:p>
            <a:endParaRPr dirty="0"/>
          </a:p>
          <a:p>
            <a:r>
              <a:rPr lang="it-IT" dirty="0"/>
              <a:t>La violenza di genere come fenomeno strutturale: il ruolo della scuola come delineato dalla normativa</a:t>
            </a:r>
            <a:endParaRPr dirty="0"/>
          </a:p>
        </p:txBody>
      </p:sp>
      <p:sp>
        <p:nvSpPr>
          <p:cNvPr id="90" name="Google Shape;90;p1"/>
          <p:cNvSpPr/>
          <p:nvPr/>
        </p:nvSpPr>
        <p:spPr>
          <a:xfrm>
            <a:off x="3287528" y="4871500"/>
            <a:ext cx="3730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1" u="none" strike="noStrike" cap="non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Prof.ssa </a:t>
            </a:r>
            <a:r>
              <a:rPr lang="it-IT" sz="2000" i="1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Daniela Bagattini</a:t>
            </a:r>
            <a:endParaRPr sz="2000" i="1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i="1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Prof.ssa Valentina Pedani</a:t>
            </a:r>
            <a:endParaRPr sz="2000" i="1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d0a2c371b_0_34"/>
          <p:cNvSpPr txBox="1"/>
          <p:nvPr/>
        </p:nvSpPr>
        <p:spPr>
          <a:xfrm>
            <a:off x="262138" y="1616063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L’educazione di genere nella normativa italiana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Dopo la ratifica della Convenzione nel 2013, l’impegno a portare il tema dell’educazione di genere nel contesto educativo viene ribadito con la legge 119/2013, conosciuta come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Legge sul </a:t>
            </a:r>
            <a:r>
              <a:rPr lang="it-IT" sz="1600" b="1" dirty="0" err="1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Femminicidio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che, all’articolo 5, indica come una delle finalità del successivo </a:t>
            </a: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Piano d’azione straordinario contro la violenza sessuale e di genere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Promuovere un'adeguata formazione del personale della scuola alla relazione e contro la violenza e la discriminazione di genere e promuovere, nell'ambito delle indicazioni nazionali per il curricolo della scuola dell'infanzia e del primo ciclo di istruzione, delle indicazioni nazionali per i licei e delle linee guida per gli istituti tecnici e professionali, nella programmazione didattica curricolare ed extra-curricolare delle scuole di ogni ordine e grado, la sensibilizzazione, l'informazione e la formazione degli studenti al fine di prevenire la violenza nei confronti delle donne e la discriminazione di genere, anche attraverso un'adeguata valorizzazione della tematica nei libri di testo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(Legge 119/2013, articolo 5)</a:t>
            </a:r>
            <a:endParaRPr sz="1100" b="1" dirty="0"/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d0a2c371b_0_39"/>
          <p:cNvSpPr txBox="1"/>
          <p:nvPr/>
        </p:nvSpPr>
        <p:spPr>
          <a:xfrm>
            <a:off x="280988" y="1780309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L’educazione di genere nella normativa italiana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Indicazioni Nazionali per il curricolo della scuola dell’infanzia e del primo ciclo di istruzione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Fornire i supporti adeguati affinché ogni persona sviluppi un’identità consapevole e aperta. La piena attuazione del riconoscimento e della garanzia della libertà e dell’uguaglianza, nel rispetto delle differenze di tutti e dell’identità di ciascuno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(DM del 16 novembre 2012, n. 254)</a:t>
            </a:r>
            <a:endParaRPr sz="1100" b="1" dirty="0"/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dirty="0"/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d0a2c371b_0_45"/>
          <p:cNvSpPr txBox="1"/>
          <p:nvPr/>
        </p:nvSpPr>
        <p:spPr>
          <a:xfrm>
            <a:off x="280988" y="1887187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L’educazione di genere nella normativa italiana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La “Buona scuola”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Il Piano Triennale dell’Offerta Formativa assicura l’attuazione dei principi di pari opportunità promuovendo nelle scuole di ogni ordine e grado l’educazione alla parità tra i sessi, la prevenzione della violenza di genere e di tutte le discriminazioni, al fine di informare e di sensibilizzare gli studenti, i docenti e i genitori […]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(Legge 107/2015,  articolo 1, comma 16)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dirty="0"/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d0a2c371b_0_60"/>
          <p:cNvSpPr txBox="1"/>
          <p:nvPr/>
        </p:nvSpPr>
        <p:spPr>
          <a:xfrm>
            <a:off x="807520" y="1833253"/>
            <a:ext cx="7659585" cy="310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A che punto siamo?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Nonostante la produzione normativa e il progressivo costituirsi di una nuova sensibilità collettiva rispetto al fenomeno, però, è ancora molto il lavoro da fare per decostruire modelli culturali basati su una visione stereotipata del maschile e del femminile, categorie non poste su un piano di parità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dirty="0"/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280988" y="307335"/>
            <a:ext cx="82724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Obiettivo dell’Unità </a:t>
            </a:r>
            <a:endParaRPr lang="it-IT" dirty="0" smtClean="0"/>
          </a:p>
          <a:p>
            <a:r>
              <a:rPr lang="it-IT" dirty="0" smtClean="0"/>
              <a:t>di </a:t>
            </a:r>
            <a:r>
              <a:rPr lang="it-IT" dirty="0"/>
              <a:t>Apprendimento</a:t>
            </a:r>
            <a:endParaRPr dirty="0"/>
          </a:p>
          <a:p>
            <a:endParaRPr dirty="0"/>
          </a:p>
        </p:txBody>
      </p:sp>
      <p:sp>
        <p:nvSpPr>
          <p:cNvPr id="96" name="Google Shape;96;p2"/>
          <p:cNvSpPr txBox="1"/>
          <p:nvPr/>
        </p:nvSpPr>
        <p:spPr>
          <a:xfrm>
            <a:off x="280988" y="1447800"/>
            <a:ext cx="8501062" cy="261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0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0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Fornire una cornice </a:t>
            </a:r>
            <a:r>
              <a:rPr lang="it-IT" sz="20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teorica e normativa</a:t>
            </a:r>
            <a:r>
              <a:rPr lang="it-IT" sz="20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che possa aiutare a inquadrare e comprendere il </a:t>
            </a:r>
            <a:r>
              <a:rPr lang="it-IT" sz="20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ruolo della scuola</a:t>
            </a:r>
            <a:r>
              <a:rPr lang="it-IT" sz="20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nella prevenzione e nel contrasto alla violenza di genere</a:t>
            </a:r>
            <a:endParaRPr sz="20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aseline="300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d0a2c371b_0_0"/>
          <p:cNvSpPr txBox="1"/>
          <p:nvPr/>
        </p:nvSpPr>
        <p:spPr>
          <a:xfrm>
            <a:off x="174110" y="189082"/>
            <a:ext cx="8272500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dichiarazione dell’ONU </a:t>
            </a:r>
            <a:endParaRPr dirty="0"/>
          </a:p>
          <a:p>
            <a:r>
              <a:rPr lang="it-IT" dirty="0"/>
              <a:t>sull’eliminazione della violenza contro le donne</a:t>
            </a:r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02" name="Google Shape;102;g5d0a2c371b_0_0"/>
          <p:cNvSpPr txBox="1"/>
          <p:nvPr/>
        </p:nvSpPr>
        <p:spPr>
          <a:xfrm>
            <a:off x="280996" y="1994065"/>
            <a:ext cx="5567700" cy="415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Violenza contro le Donne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ogni atto di violenza fondata sul genere che abbia come risultato, o che possa probabilmente avere come risultato, un danno o una sofferenza fisica, sessuale o psicologica per le donne, incluse le minacce di tali atti, la coercizione o la privazione arbitraria della libertà, che avvenga nella vita pubblica o privata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(ONU, Dichiarazione sull’eliminazione della violenza contro le donne, articolo 1)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g5d0a2c371b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8496" y="235547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d0a2c371b_0_11"/>
          <p:cNvSpPr txBox="1"/>
          <p:nvPr/>
        </p:nvSpPr>
        <p:spPr>
          <a:xfrm>
            <a:off x="280988" y="213756"/>
            <a:ext cx="8272500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violenza di genere </a:t>
            </a:r>
            <a:endParaRPr lang="it-IT" dirty="0" smtClean="0"/>
          </a:p>
          <a:p>
            <a:r>
              <a:rPr lang="it-IT" dirty="0" smtClean="0"/>
              <a:t>come </a:t>
            </a:r>
            <a:r>
              <a:rPr lang="it-IT" dirty="0"/>
              <a:t>problema pubblico</a:t>
            </a:r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09" name="Google Shape;109;g5d0a2c371b_0_11"/>
          <p:cNvSpPr txBox="1"/>
          <p:nvPr/>
        </p:nvSpPr>
        <p:spPr>
          <a:xfrm>
            <a:off x="534390" y="1447800"/>
            <a:ext cx="8019098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La violenza di genere non è un fatto interno alla famiglia, ma un problema pubblico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Nelle società moderne, in una certa fase storica, il monopolio della violenza è passato dal singolo individuo allo Stato; però, questo non è successo per quanto ha riguardato il monopolio del controllo della violenza sulle donne, che è rimasto all’interno della famiglia patriarcale, con consequenziale diritto per il pater </a:t>
            </a:r>
            <a:r>
              <a:rPr lang="it-IT" sz="1600" i="1" dirty="0" err="1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familias</a:t>
            </a: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o per il marito, di praticarla. Uno dei principali passaggi nel percorso di conquista dell’autonomia femminile è lo svincolamento della donna da soggetti collettivi, in primo luogo dalla famiglia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-IT" sz="1600" dirty="0" err="1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Fadda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Differenza di genere e criminalità. Alcuni cenni in ordine ad un approccio storico, sociologico e criminologico, in Diritto penale contemporaneo, 2012, p.7)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d0a2c371b_0_5"/>
          <p:cNvSpPr txBox="1"/>
          <p:nvPr/>
        </p:nvSpPr>
        <p:spPr>
          <a:xfrm>
            <a:off x="83127" y="273132"/>
            <a:ext cx="8272500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Convenzione di Istanbul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15" name="Google Shape;115;g5d0a2c371b_0_5"/>
          <p:cNvSpPr txBox="1"/>
          <p:nvPr/>
        </p:nvSpPr>
        <p:spPr>
          <a:xfrm>
            <a:off x="280988" y="2030081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Convenzione del Consiglio d'Europa sulla prevenzione e la lotta contro la violenza nei confronti delle donne e la violenza domestica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it-IT" sz="1600" b="1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Convenzione di Istanbul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adottata dal Consiglio di Europa dal 2011.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In Italia viene ratificata a maggio 2013, per diventare Legge nel giugno 2013 (Legge 77/2013)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Nel Preambolo sono enunciati principi fondamentali: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“Riconoscendo che la violenza contro le donne è una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manifestazione dei rapporti di forza storicamente diseguali tra i sessi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che hanno portato alla dominazione sulle donne e alla discriminazione nei loro confronti da parte degli uomini e impedito la loro piena emancipazione;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Riconoscendo la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natura strutturale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della violenza contro le donne, in quanto basata sul genere, e riconoscendo altresì che la violenza contro le donne è uno dei meccanismi sociali cruciali per mezzo dei quali le donne sono costrette in una posizione subordinata rispetto agli uomini”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g5d0a2c371b_0_5"/>
          <p:cNvPicPr preferRelativeResize="0"/>
          <p:nvPr/>
        </p:nvPicPr>
        <p:blipFill rotWithShape="1">
          <a:blip r:embed="rId3">
            <a:alphaModFix/>
          </a:blip>
          <a:srcRect r="72004"/>
          <a:stretch/>
        </p:blipFill>
        <p:spPr>
          <a:xfrm>
            <a:off x="4010828" y="1436381"/>
            <a:ext cx="828450" cy="63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d0a2c371b_0_18"/>
          <p:cNvSpPr txBox="1"/>
          <p:nvPr/>
        </p:nvSpPr>
        <p:spPr>
          <a:xfrm>
            <a:off x="185985" y="243555"/>
            <a:ext cx="8272500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Convenzione di Istanbul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22" name="Google Shape;122;g5d0a2c371b_0_18"/>
          <p:cNvSpPr txBox="1"/>
          <p:nvPr/>
        </p:nvSpPr>
        <p:spPr>
          <a:xfrm>
            <a:off x="280988" y="990777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u="sng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Definizioni </a:t>
            </a:r>
            <a:endParaRPr sz="1600" b="1" u="sng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a) con l’espressione “violenza nei confronti delle donne” si intende designare una violazione dei diritti umani e una forma di discriminazione contro le donne, comprendente tutti gli atti di violenza fondati sul genere che provocano o sono suscettibili di provocare danni o sofferenze di natura fisica, sessuale, psicologica o economica, comprese le minacce di compiere tali atti, la coercizione o la privazione arbitraria della libertà, sia nella vita pubblica, che nella vita privata;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8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b) l’espressione “violenza domestica” designa tutti gli atti di violenza fisica, sessuale, psicologica o economica che si verificano all’interno della famiglia, o del nucleo familiare o tra attuali o precedenti coniugi o partner, indipendentemente dal fatto che l’autore di tali atti condivida o abbia condiviso la stessa residenza con la vittima; 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8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c) con il termine “genere” ci si riferisce a ruoli, comportamenti, attività e attributi socialmente costruiti che una determinata società considera appropriati per donne e uomini;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8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d) l’espressione “violenza contro le donne basata sul genere” designa qualsiasi violenza diretta contro una donna in quanto tale, o che colpisce le donne in modo sproporzionato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-IT" sz="1600" b="1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Convenzione di Istanbul, articolo 3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5d0a2c371b_0_23"/>
          <p:cNvSpPr txBox="1"/>
          <p:nvPr/>
        </p:nvSpPr>
        <p:spPr>
          <a:xfrm>
            <a:off x="106877" y="224708"/>
            <a:ext cx="8272500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Convenzione di Istanbul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28" name="Google Shape;128;g5d0a2c371b_0_23"/>
          <p:cNvSpPr txBox="1"/>
          <p:nvPr/>
        </p:nvSpPr>
        <p:spPr>
          <a:xfrm>
            <a:off x="280988" y="1447800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Il ruolo dell’educazione secondo la Convenzione di Istanbul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048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Le Parti intraprendono, se del caso,  le  azioni  necessarie  per</a:t>
            </a:r>
            <a:r>
              <a:rPr lang="it-IT" sz="1200" b="1" dirty="0">
                <a:solidFill>
                  <a:srgbClr val="444444"/>
                </a:solidFill>
              </a:rPr>
              <a:t> 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includere nei programmi scolastici di ogni ordine e grado dei materiali didattici su temi quali la parità tra i sessi, i ruoli di genere non stereotipati, il reciproco rispetto, la soluzione non violenta dei conflitti nei rapporti interpersonali, la violenza contro le donne basata sul genere e il diritto all'integrità personale, appropriati al livello cognitivo degli allievi.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0480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Le Parti intraprendono le  azioni  necessarie  per</a:t>
            </a:r>
            <a:r>
              <a:rPr lang="it-IT" sz="1200" b="1" dirty="0">
                <a:solidFill>
                  <a:srgbClr val="444444"/>
                </a:solidFill>
              </a:rPr>
              <a:t> 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promuovere tali principi nelle strutture di istruzione non formale, nonché nei centri sportivi, culturali e di svago e nei mass media.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048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(Convenzione di Istanbul, articolo 14)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134" name="Google Shape;134;g5d0a2c371b_0_28"/>
          <p:cNvSpPr txBox="1"/>
          <p:nvPr/>
        </p:nvSpPr>
        <p:spPr>
          <a:xfrm>
            <a:off x="280988" y="2172196"/>
            <a:ext cx="8501100" cy="4335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L’educazione di genere nella normativa italiana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Indicazioni Nazionali per il curricolo della scuola dell’infanzia e del primo ciclo di istruzione (DM del 16 novembre 2012, n. 254)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Legge 119/2013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La Buona scuola (legge 107/2015)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Piani strategici nazionali contro la violenza sulle donne 2015-2017; 2017-2020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Piano nazionale per l'educazione al rispetto (2017)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Linee Guida Nazionali. Educare al rispetto: tra i sessi, la prevenzione della violenza di genere e di tutte le forme di discriminazione (2017)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●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Disposizioni a tutela dei minori per la prevenzione ed il contrasto del fenomeno del </a:t>
            </a:r>
            <a:r>
              <a:rPr lang="it-IT" sz="1600" dirty="0" err="1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cyberbullismo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(Legge 71/2017)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d0a2c371b_0_55"/>
          <p:cNvSpPr txBox="1"/>
          <p:nvPr/>
        </p:nvSpPr>
        <p:spPr>
          <a:xfrm>
            <a:off x="280988" y="1625930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L’educazione di genere nella normativa italiana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 provvedimenti sulla tematica dell’educazione di genere fanno riferimento all’attuazione dei principi costituzionali, in particolare l’articolo 3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Tutti i cittadini hanno pari dignità sociale e sono eguali davanti alla legge, senza distinzione di sesso, di razza, di lingua, di religione, di opinioni politiche, di condizioni personali e sociali. È compito della Repubblica rimuovere gli ostacoli di ordine economico e sociale, che, limitando di fatto la libertà e l’eguaglianza dei cittadini, impediscono il pieno sviluppo della persona umana e l’effettiva partecipazione di tutti i lavoratori all’organizzazione politica, economica e sociale del Paese.</a:t>
            </a:r>
            <a:endParaRPr sz="1600" i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" lvl="0" indent="-2159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g5d0a2c371b_0_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7050" y="4446238"/>
            <a:ext cx="1428750" cy="16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33;g5d0a2c371b_0_28"/>
          <p:cNvSpPr txBox="1"/>
          <p:nvPr/>
        </p:nvSpPr>
        <p:spPr>
          <a:xfrm>
            <a:off x="593766" y="201881"/>
            <a:ext cx="7635833" cy="8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L’applicazione della </a:t>
            </a:r>
            <a:endParaRPr lang="it-IT" dirty="0" smtClean="0"/>
          </a:p>
          <a:p>
            <a:r>
              <a:rPr lang="it-IT" dirty="0" smtClean="0"/>
              <a:t>Convenzione </a:t>
            </a:r>
            <a:r>
              <a:rPr lang="it-IT" dirty="0"/>
              <a:t>di Istanbul: le norme sull’educazione di genere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1444</Words>
  <Application>Microsoft Office PowerPoint</Application>
  <PresentationFormat>Presentazione su schermo (4:3)</PresentationFormat>
  <Paragraphs>133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</dc:creator>
  <cp:lastModifiedBy>Maria</cp:lastModifiedBy>
  <cp:revision>6</cp:revision>
  <dcterms:created xsi:type="dcterms:W3CDTF">2018-11-29T12:09:37Z</dcterms:created>
  <dcterms:modified xsi:type="dcterms:W3CDTF">2019-10-10T09:40:01Z</dcterms:modified>
</cp:coreProperties>
</file>