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j8NoMtMfECtSdDpqHdmJbg2Rxq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95401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bae8ab99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5bae8ab99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bae8ab99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5bae8ab99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bae8ab99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g5bae8ab99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pertina - Attesa">
  <p:cSld name="Copertina - Attesa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79387" y="1123950"/>
            <a:ext cx="8785225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Modulo 6 – </a:t>
            </a:r>
            <a:r>
              <a:rPr lang="it-IT" dirty="0"/>
              <a:t>C</a:t>
            </a:r>
            <a:r>
              <a:rPr lang="it-IT" dirty="0" smtClean="0"/>
              <a:t>ontrasto alla violenza di genere: il ruolo della scuola</a:t>
            </a:r>
          </a:p>
          <a:p>
            <a:endParaRPr lang="it-IT" dirty="0"/>
          </a:p>
        </p:txBody>
      </p:sp>
      <p:sp>
        <p:nvSpPr>
          <p:cNvPr id="90" name="Google Shape;90;p1"/>
          <p:cNvSpPr/>
          <p:nvPr/>
        </p:nvSpPr>
        <p:spPr>
          <a:xfrm>
            <a:off x="3287529" y="4871500"/>
            <a:ext cx="3815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1" u="none" strike="noStrike" cap="none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Prof.ssa </a:t>
            </a:r>
            <a:r>
              <a:rPr lang="it-IT" sz="2000" i="1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Daniela Bagattini</a:t>
            </a:r>
            <a:endParaRPr sz="2000" i="1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i="1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Prof.ssa Valentina Pedani</a:t>
            </a:r>
            <a:endParaRPr sz="2000" i="1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>
          <a:xfrm>
            <a:off x="1264050" y="223173"/>
            <a:ext cx="6348000" cy="60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Le politiche per la prevenzione e il contrasto della violenza di genere</a:t>
            </a:r>
            <a:endParaRPr dirty="0"/>
          </a:p>
          <a:p>
            <a:endParaRPr dirty="0"/>
          </a:p>
          <a:p>
            <a:endParaRPr dirty="0"/>
          </a:p>
        </p:txBody>
      </p:sp>
      <p:sp>
        <p:nvSpPr>
          <p:cNvPr id="96" name="Google Shape;96;p2"/>
          <p:cNvSpPr txBox="1"/>
          <p:nvPr/>
        </p:nvSpPr>
        <p:spPr>
          <a:xfrm>
            <a:off x="387163" y="1873701"/>
            <a:ext cx="8501100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30F93"/>
              </a:buClr>
              <a:buSzPts val="1600"/>
              <a:buFont typeface="Calibri"/>
              <a:buAutoNum type="alphaLcParenR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Leggere la violenza come un problema sociale non come un problema di sicurezza intesa come ordine pubblico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3020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30F93"/>
              </a:buClr>
              <a:buSzPts val="1600"/>
              <a:buFont typeface="Calibri"/>
              <a:buAutoNum type="alphaLcParenR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Affrontare tutte le dimensioni della violenza di genere, dagli interventi per uomini maltrattanti alle azioni per i minori vittime di violenza assistita oltre che, ovviamente, al potenziamento del sostegno alle donne vittime di violenza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3020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30F93"/>
              </a:buClr>
              <a:buSzPts val="1600"/>
              <a:buFont typeface="Calibri"/>
              <a:buAutoNum type="alphaLcParenR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investire nella prevenzione culturale e nella formazione a tutti i livelli per riconoscere e non replicare la violenza di genere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bae8ab99f_0_0"/>
          <p:cNvSpPr txBox="1"/>
          <p:nvPr/>
        </p:nvSpPr>
        <p:spPr>
          <a:xfrm>
            <a:off x="647775" y="281718"/>
            <a:ext cx="7443601" cy="60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Il ruolo della scuola </a:t>
            </a:r>
            <a:endParaRPr lang="it-IT" dirty="0" smtClean="0"/>
          </a:p>
          <a:p>
            <a:r>
              <a:rPr lang="it-IT" dirty="0" smtClean="0"/>
              <a:t>nella </a:t>
            </a:r>
            <a:r>
              <a:rPr lang="it-IT" dirty="0"/>
              <a:t>Convenzione di Istanbul</a:t>
            </a:r>
            <a:endParaRPr dirty="0"/>
          </a:p>
          <a:p>
            <a:endParaRPr dirty="0"/>
          </a:p>
        </p:txBody>
      </p:sp>
      <p:sp>
        <p:nvSpPr>
          <p:cNvPr id="102" name="Google Shape;102;g5bae8ab99f_0_0"/>
          <p:cNvSpPr txBox="1"/>
          <p:nvPr/>
        </p:nvSpPr>
        <p:spPr>
          <a:xfrm>
            <a:off x="387163" y="2118250"/>
            <a:ext cx="8501100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it-IT" sz="1600" i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Convenzione di Istanbul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, ratificata dal Parlamento italiano nel 2013, impegna gli Stati a intraprendere azioni per includere nei programmi e nei materiali didattici delle scuole «temi quali la parità tra i sessi, i ruoli di genere non stereotipati, il reciproco rispetto, la soluzione non violenta dei conflitti nei rapporti interpersonali, la violenza contro le donne basata sul genere e il diritto all'integrità personale, appropriati al livello cognitivo degli allievi». 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just" rtl="0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bae8ab99f_0_5"/>
          <p:cNvSpPr txBox="1"/>
          <p:nvPr/>
        </p:nvSpPr>
        <p:spPr>
          <a:xfrm>
            <a:off x="998650" y="244343"/>
            <a:ext cx="6348000" cy="60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La prospettiva di genere nella didattica</a:t>
            </a:r>
            <a:endParaRPr dirty="0"/>
          </a:p>
          <a:p>
            <a:endParaRPr dirty="0"/>
          </a:p>
        </p:txBody>
      </p:sp>
      <p:sp>
        <p:nvSpPr>
          <p:cNvPr id="108" name="Google Shape;108;g5bae8ab99f_0_5"/>
          <p:cNvSpPr txBox="1"/>
          <p:nvPr/>
        </p:nvSpPr>
        <p:spPr>
          <a:xfrm>
            <a:off x="365913" y="1396636"/>
            <a:ext cx="8501100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3020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30F93"/>
              </a:buClr>
              <a:buSzPts val="1600"/>
              <a:buFont typeface="Calibri"/>
              <a:buAutoNum type="alphaLcPeriod"/>
            </a:pP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Riflettere sul proprio ruolo di docenti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e usare nella </a:t>
            </a: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pratica didattica quotidiana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un </a:t>
            </a: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linguaggio attento al genere e alle differenze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30F93"/>
              </a:buClr>
              <a:buSzPts val="1600"/>
              <a:buFont typeface="Calibri"/>
              <a:buAutoNum type="alphaLcPeriod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Lavorare sulle tematiche di genere in </a:t>
            </a: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continuità educativa e temporale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 (inserimento nel PTOF, interdisciplinarità, verticalizzazione del curricolo);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30F93"/>
              </a:buClr>
              <a:buSzPts val="1600"/>
              <a:buFont typeface="Calibri"/>
              <a:buAutoNum type="alphaLcPeriod"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perimentare ambienti di apprendimento e metodologie didattiche inclusive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che favoriscano l’emergere di una pluralità di visioni e personalità;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30F93"/>
              </a:buClr>
              <a:buSzPts val="1600"/>
              <a:buFont typeface="Calibri"/>
              <a:buAutoNum type="alphaLcPeriod"/>
            </a:pP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Orientare e motivare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le studentesse e gli studenti alla libera scelta secondo i </a:t>
            </a: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propri interessi e le proprie potenzialità;</a:t>
            </a:r>
            <a:endParaRPr sz="1600" b="1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30F93"/>
              </a:buClr>
              <a:buSzPts val="1600"/>
              <a:buFont typeface="Calibri"/>
              <a:buAutoNum type="alphaLcPeriod"/>
            </a:pPr>
            <a:r>
              <a:rPr lang="it-IT" sz="1600" b="1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Educare ai new media</a:t>
            </a: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 con uno sguardo critico sulla rappresentazione mediale dei generi e con un’attenzione alla cultura del rispetto.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5bae8ab99f_0_10"/>
          <p:cNvSpPr txBox="1"/>
          <p:nvPr/>
        </p:nvSpPr>
        <p:spPr>
          <a:xfrm>
            <a:off x="998650" y="244343"/>
            <a:ext cx="6348000" cy="60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 b="1" kern="1200">
                <a:solidFill>
                  <a:srgbClr val="C70000"/>
                </a:solidFill>
                <a:latin typeface="AR CENA" panose="02000000000000000000" pitchFamily="2" charset="0"/>
                <a:ea typeface="+mn-ea"/>
                <a:cs typeface="Arial" pitchFamily="34" charset="0"/>
              </a:defRPr>
            </a:lvl1pPr>
            <a:lvl2pPr marL="742950" indent="-28575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defTabSz="914400" eaLnBrk="1" latinLnBrk="0" hangingPunct="1"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defTabSz="45720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it-IT" dirty="0"/>
              <a:t>Le UDA del modulo 6</a:t>
            </a:r>
            <a:endParaRPr dirty="0"/>
          </a:p>
          <a:p>
            <a:endParaRPr dirty="0"/>
          </a:p>
        </p:txBody>
      </p:sp>
      <p:sp>
        <p:nvSpPr>
          <p:cNvPr id="114" name="Google Shape;114;g5bae8ab99f_0_10"/>
          <p:cNvSpPr txBox="1"/>
          <p:nvPr/>
        </p:nvSpPr>
        <p:spPr>
          <a:xfrm>
            <a:off x="903767" y="1363424"/>
            <a:ext cx="7347098" cy="4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UDA 1. La violenza di genere come fenomeno strutturale: il ruolo della scuola come delineato dalla </a:t>
            </a:r>
            <a:r>
              <a:rPr lang="it-IT" sz="1600" dirty="0" smtClean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normativa</a:t>
            </a:r>
          </a:p>
          <a:p>
            <a:pPr marL="0" lvl="0" indent="0" algn="just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UDA 2. L’educazione di genere nella pratica didattica </a:t>
            </a:r>
            <a:r>
              <a:rPr lang="it-IT" sz="1600" dirty="0" smtClean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quotidiana</a:t>
            </a:r>
          </a:p>
          <a:p>
            <a:pPr marL="0" lvl="0" indent="0" algn="just" rtl="0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3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600" dirty="0">
                <a:solidFill>
                  <a:srgbClr val="030F93"/>
                </a:solidFill>
                <a:latin typeface="Calibri"/>
                <a:ea typeface="Calibri"/>
                <a:cs typeface="Calibri"/>
                <a:sym typeface="Calibri"/>
              </a:rPr>
              <a:t>UDA 3. Riconoscere e contrastare la violenza di genere: la scuola come osservatorio privilegiato</a:t>
            </a:r>
            <a:endParaRPr sz="1600" dirty="0">
              <a:solidFill>
                <a:srgbClr val="030F9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349</Words>
  <Application>Microsoft Office PowerPoint</Application>
  <PresentationFormat>Presentazione su schermo (4:3)</PresentationFormat>
  <Paragraphs>26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</dc:creator>
  <cp:lastModifiedBy>Maria</cp:lastModifiedBy>
  <cp:revision>4</cp:revision>
  <dcterms:created xsi:type="dcterms:W3CDTF">2018-11-29T12:09:37Z</dcterms:created>
  <dcterms:modified xsi:type="dcterms:W3CDTF">2019-10-10T09:33:05Z</dcterms:modified>
</cp:coreProperties>
</file>